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4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4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4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4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4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4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5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5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5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0"/>
  </p:notesMasterIdLst>
  <p:handoutMasterIdLst>
    <p:handoutMasterId r:id="rId61"/>
  </p:handoutMasterIdLst>
  <p:sldIdLst>
    <p:sldId id="259" r:id="rId2"/>
    <p:sldId id="261" r:id="rId3"/>
    <p:sldId id="289" r:id="rId4"/>
    <p:sldId id="290" r:id="rId5"/>
    <p:sldId id="291" r:id="rId6"/>
    <p:sldId id="288" r:id="rId7"/>
    <p:sldId id="292" r:id="rId8"/>
    <p:sldId id="293" r:id="rId9"/>
    <p:sldId id="294" r:id="rId10"/>
    <p:sldId id="295" r:id="rId11"/>
    <p:sldId id="296" r:id="rId12"/>
    <p:sldId id="325" r:id="rId13"/>
    <p:sldId id="326" r:id="rId14"/>
    <p:sldId id="282" r:id="rId15"/>
    <p:sldId id="283" r:id="rId16"/>
    <p:sldId id="284" r:id="rId17"/>
    <p:sldId id="262" r:id="rId18"/>
    <p:sldId id="297" r:id="rId19"/>
    <p:sldId id="298" r:id="rId20"/>
    <p:sldId id="299" r:id="rId21"/>
    <p:sldId id="300" r:id="rId22"/>
    <p:sldId id="301" r:id="rId23"/>
    <p:sldId id="315" r:id="rId24"/>
    <p:sldId id="316" r:id="rId25"/>
    <p:sldId id="327" r:id="rId26"/>
    <p:sldId id="317" r:id="rId27"/>
    <p:sldId id="319" r:id="rId28"/>
    <p:sldId id="318" r:id="rId29"/>
    <p:sldId id="320" r:id="rId30"/>
    <p:sldId id="321" r:id="rId31"/>
    <p:sldId id="322" r:id="rId32"/>
    <p:sldId id="328" r:id="rId33"/>
    <p:sldId id="323" r:id="rId34"/>
    <p:sldId id="329" r:id="rId35"/>
    <p:sldId id="324" r:id="rId36"/>
    <p:sldId id="330" r:id="rId37"/>
    <p:sldId id="286" r:id="rId38"/>
    <p:sldId id="302" r:id="rId39"/>
    <p:sldId id="268" r:id="rId40"/>
    <p:sldId id="269" r:id="rId41"/>
    <p:sldId id="303" r:id="rId42"/>
    <p:sldId id="304" r:id="rId43"/>
    <p:sldId id="305" r:id="rId44"/>
    <p:sldId id="306" r:id="rId45"/>
    <p:sldId id="307" r:id="rId46"/>
    <p:sldId id="310" r:id="rId47"/>
    <p:sldId id="308" r:id="rId48"/>
    <p:sldId id="309" r:id="rId49"/>
    <p:sldId id="311" r:id="rId50"/>
    <p:sldId id="312" r:id="rId51"/>
    <p:sldId id="331" r:id="rId52"/>
    <p:sldId id="313" r:id="rId53"/>
    <p:sldId id="332" r:id="rId54"/>
    <p:sldId id="314" r:id="rId55"/>
    <p:sldId id="277" r:id="rId56"/>
    <p:sldId id="333" r:id="rId57"/>
    <p:sldId id="334" r:id="rId58"/>
    <p:sldId id="33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9"/>
            <p14:sldId id="290"/>
            <p14:sldId id="291"/>
            <p14:sldId id="288"/>
            <p14:sldId id="292"/>
            <p14:sldId id="293"/>
            <p14:sldId id="294"/>
            <p14:sldId id="295"/>
            <p14:sldId id="296"/>
            <p14:sldId id="325"/>
            <p14:sldId id="326"/>
            <p14:sldId id="282"/>
            <p14:sldId id="283"/>
            <p14:sldId id="284"/>
            <p14:sldId id="262"/>
            <p14:sldId id="297"/>
            <p14:sldId id="298"/>
            <p14:sldId id="299"/>
            <p14:sldId id="300"/>
            <p14:sldId id="301"/>
            <p14:sldId id="315"/>
            <p14:sldId id="316"/>
            <p14:sldId id="327"/>
            <p14:sldId id="317"/>
            <p14:sldId id="319"/>
            <p14:sldId id="318"/>
            <p14:sldId id="320"/>
            <p14:sldId id="321"/>
            <p14:sldId id="322"/>
            <p14:sldId id="328"/>
            <p14:sldId id="323"/>
            <p14:sldId id="329"/>
            <p14:sldId id="324"/>
            <p14:sldId id="330"/>
          </p14:sldIdLst>
        </p14:section>
        <p14:section name="Topic 1" id="{6D9936A3-3945-4757-BC8B-B5C252D8E036}">
          <p14:sldIdLst>
            <p14:sldId id="286"/>
            <p14:sldId id="302"/>
          </p14:sldIdLst>
        </p14:section>
        <p14:section name="Sample Slides for Visuals" id="{BAB3A466-96C9-4230-9978-795378D75699}">
          <p14:sldIdLst>
            <p14:sldId id="268"/>
            <p14:sldId id="269"/>
            <p14:sldId id="303"/>
            <p14:sldId id="304"/>
            <p14:sldId id="305"/>
            <p14:sldId id="306"/>
            <p14:sldId id="307"/>
            <p14:sldId id="310"/>
            <p14:sldId id="308"/>
            <p14:sldId id="309"/>
            <p14:sldId id="311"/>
            <p14:sldId id="312"/>
            <p14:sldId id="331"/>
            <p14:sldId id="313"/>
            <p14:sldId id="332"/>
            <p14:sldId id="314"/>
            <p14:sldId id="277"/>
            <p14:sldId id="333"/>
            <p14:sldId id="334"/>
            <p14:sldId id="33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5C55B"/>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p:scale>
          <a:sx n="73" d="100"/>
          <a:sy n="73" d="100"/>
        </p:scale>
        <p:origin x="-418" y="365"/>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5/13/2014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0611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5/13/2014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6137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rljones@odu.edu" TargetMode="External"/><Relationship Id="rId7" Type="http://schemas.openxmlformats.org/officeDocument/2006/relationships/hyperlink" Target="mailto:rseriani@tcc.edu"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mailto:tstout@tcc.edu" TargetMode="External"/><Relationship Id="rId5" Type="http://schemas.openxmlformats.org/officeDocument/2006/relationships/hyperlink" Target="mailto:yaprak@wayne.edu" TargetMode="External"/><Relationship Id="rId4" Type="http://schemas.openxmlformats.org/officeDocument/2006/relationships/hyperlink" Target="mailto:jritz@odu.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grayscale. Run a test print to make sure your colors work when printed in pure black and white and grayscale.</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6083" name="Rectangle 25"/>
          <p:cNvSpPr>
            <a:spLocks noGrp="1" noChangeArrowheads="1"/>
          </p:cNvSpPr>
          <p:nvPr>
            <p:ph type="ftr" sz="quarter" idx="4"/>
          </p:nvPr>
        </p:nvSpPr>
        <p:spPr>
          <a:noFill/>
        </p:spPr>
        <p:txBody>
          <a:bodyPr/>
          <a:lstStyle/>
          <a:p>
            <a:r>
              <a:rPr lang="en-US" dirty="0"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40</a:t>
            </a:fld>
            <a:endParaRPr lang="en-US" dirty="0"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6083" name="Rectangle 25"/>
          <p:cNvSpPr>
            <a:spLocks noGrp="1" noChangeArrowheads="1"/>
          </p:cNvSpPr>
          <p:nvPr>
            <p:ph type="ftr" sz="quarter" idx="4"/>
          </p:nvPr>
        </p:nvSpPr>
        <p:spPr>
          <a:noFill/>
        </p:spPr>
        <p:txBody>
          <a:bodyPr/>
          <a:lstStyle/>
          <a:p>
            <a:r>
              <a:rPr lang="en-US" dirty="0"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41</a:t>
            </a:fld>
            <a:endParaRPr lang="en-US" dirty="0"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6083" name="Rectangle 25"/>
          <p:cNvSpPr>
            <a:spLocks noGrp="1" noChangeArrowheads="1"/>
          </p:cNvSpPr>
          <p:nvPr>
            <p:ph type="ftr" sz="quarter" idx="4"/>
          </p:nvPr>
        </p:nvSpPr>
        <p:spPr>
          <a:noFill/>
        </p:spPr>
        <p:txBody>
          <a:bodyPr/>
          <a:lstStyle/>
          <a:p>
            <a:r>
              <a:rPr lang="en-US" dirty="0"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42</a:t>
            </a:fld>
            <a:endParaRPr lang="en-US" dirty="0"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6083" name="Rectangle 25"/>
          <p:cNvSpPr>
            <a:spLocks noGrp="1" noChangeArrowheads="1"/>
          </p:cNvSpPr>
          <p:nvPr>
            <p:ph type="ftr" sz="quarter" idx="4"/>
          </p:nvPr>
        </p:nvSpPr>
        <p:spPr>
          <a:noFill/>
        </p:spPr>
        <p:txBody>
          <a:bodyPr/>
          <a:lstStyle/>
          <a:p>
            <a:r>
              <a:rPr lang="en-US" dirty="0"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43</a:t>
            </a:fld>
            <a:endParaRPr lang="en-US" dirty="0"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6083" name="Rectangle 25"/>
          <p:cNvSpPr>
            <a:spLocks noGrp="1" noChangeArrowheads="1"/>
          </p:cNvSpPr>
          <p:nvPr>
            <p:ph type="ftr" sz="quarter" idx="4"/>
          </p:nvPr>
        </p:nvSpPr>
        <p:spPr>
          <a:noFill/>
        </p:spPr>
        <p:txBody>
          <a:bodyPr/>
          <a:lstStyle/>
          <a:p>
            <a:r>
              <a:rPr lang="en-US" dirty="0"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44</a:t>
            </a:fld>
            <a:endParaRPr lang="en-US" dirty="0"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6083" name="Rectangle 25"/>
          <p:cNvSpPr>
            <a:spLocks noGrp="1" noChangeArrowheads="1"/>
          </p:cNvSpPr>
          <p:nvPr>
            <p:ph type="ftr" sz="quarter" idx="4"/>
          </p:nvPr>
        </p:nvSpPr>
        <p:spPr>
          <a:noFill/>
        </p:spPr>
        <p:txBody>
          <a:bodyPr/>
          <a:lstStyle/>
          <a:p>
            <a:r>
              <a:rPr lang="en-US" dirty="0"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45</a:t>
            </a:fld>
            <a:endParaRPr lang="en-US" dirty="0"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46</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47</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48</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49</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50</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51</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52</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53</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7107" name="Rectangle 25"/>
          <p:cNvSpPr>
            <a:spLocks noGrp="1" noChangeArrowheads="1"/>
          </p:cNvSpPr>
          <p:nvPr>
            <p:ph type="ftr" sz="quarter" idx="4"/>
          </p:nvPr>
        </p:nvSpPr>
        <p:spPr>
          <a:noFill/>
        </p:spPr>
        <p:txBody>
          <a:bodyPr/>
          <a:lstStyle/>
          <a:p>
            <a:r>
              <a:rPr lang="en-US" dirty="0"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54</a:t>
            </a:fld>
            <a:endParaRPr lang="en-US" dirty="0"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55</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56</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57</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CSUF: Reza </a:t>
            </a:r>
            <a:r>
              <a:rPr lang="en-US" sz="1200" kern="1200" dirty="0" err="1" smtClean="0">
                <a:solidFill>
                  <a:schemeClr val="tx1"/>
                </a:solidFill>
                <a:effectLst/>
                <a:latin typeface="+mn-lt"/>
                <a:ea typeface="+mn-ea"/>
                <a:cs typeface="+mn-cs"/>
              </a:rPr>
              <a:t>Raeisi</a:t>
            </a:r>
            <a:r>
              <a:rPr lang="en-US" sz="1200" kern="1200" dirty="0" smtClean="0">
                <a:solidFill>
                  <a:schemeClr val="tx1"/>
                </a:solidFill>
                <a:effectLst/>
                <a:latin typeface="+mn-lt"/>
                <a:ea typeface="+mn-ea"/>
                <a:cs typeface="+mn-cs"/>
              </a:rPr>
              <a:t>, (559)278-6038	rraeisi@csufresno.edu</a:t>
            </a:r>
          </a:p>
          <a:p>
            <a:r>
              <a:rPr lang="en-US" sz="1200" kern="1200" dirty="0" smtClean="0">
                <a:solidFill>
                  <a:schemeClr val="tx1"/>
                </a:solidFill>
                <a:effectLst/>
                <a:latin typeface="+mn-lt"/>
                <a:ea typeface="+mn-ea"/>
                <a:cs typeface="+mn-cs"/>
              </a:rPr>
              <a:t>ODU: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Steve </a:t>
            </a:r>
            <a:r>
              <a:rPr lang="en-US" sz="1200" kern="1200" dirty="0" err="1" smtClean="0">
                <a:solidFill>
                  <a:schemeClr val="tx1"/>
                </a:solidFill>
                <a:effectLst/>
                <a:latin typeface="+mn-lt"/>
                <a:ea typeface="+mn-ea"/>
                <a:cs typeface="+mn-cs"/>
              </a:rPr>
              <a:t>Hsiung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(757)683-4606, 	shsiung@odu.edu</a:t>
            </a:r>
          </a:p>
          <a:p>
            <a:r>
              <a:rPr lang="en-US" sz="1200" kern="1200" dirty="0" smtClean="0">
                <a:solidFill>
                  <a:schemeClr val="tx1"/>
                </a:solidFill>
                <a:effectLst/>
                <a:latin typeface="+mn-lt"/>
                <a:ea typeface="+mn-ea"/>
                <a:cs typeface="+mn-cs"/>
              </a:rPr>
              <a:t>ODU: Richard Jones,  (757)683-3775	</a:t>
            </a:r>
            <a:r>
              <a:rPr lang="en-US" sz="1200" u="sng" kern="1200" dirty="0" smtClean="0">
                <a:solidFill>
                  <a:schemeClr val="tx1"/>
                </a:solidFill>
                <a:effectLst/>
                <a:latin typeface="+mn-lt"/>
                <a:ea typeface="+mn-ea"/>
                <a:cs typeface="+mn-cs"/>
                <a:hlinkClick r:id="rId3"/>
              </a:rPr>
              <a:t>rljones@odu.edu</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ODU: John Ritz,</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(757)683-4305	</a:t>
            </a:r>
            <a:r>
              <a:rPr lang="en-US" sz="1200" u="sng" kern="1200" dirty="0" smtClean="0">
                <a:solidFill>
                  <a:schemeClr val="tx1"/>
                </a:solidFill>
                <a:effectLst/>
                <a:latin typeface="+mn-lt"/>
                <a:ea typeface="+mn-ea"/>
                <a:cs typeface="+mn-cs"/>
                <a:hlinkClick r:id="rId4"/>
              </a:rPr>
              <a:t>jritz@odu.edu</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WSU: </a:t>
            </a:r>
            <a:r>
              <a:rPr lang="en-US" sz="1200" kern="1200" dirty="0" err="1" smtClean="0">
                <a:solidFill>
                  <a:schemeClr val="tx1"/>
                </a:solidFill>
                <a:effectLst/>
                <a:latin typeface="+mn-lt"/>
                <a:ea typeface="+mn-ea"/>
                <a:cs typeface="+mn-cs"/>
              </a:rPr>
              <a:t>Ece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Yaprak</a:t>
            </a:r>
            <a:r>
              <a:rPr lang="en-US" sz="1200" kern="1200" dirty="0" smtClean="0">
                <a:solidFill>
                  <a:schemeClr val="tx1"/>
                </a:solidFill>
                <a:effectLst/>
                <a:latin typeface="+mn-lt"/>
                <a:ea typeface="+mn-ea"/>
                <a:cs typeface="+mn-cs"/>
              </a:rPr>
              <a:t>, (313)577-8075	</a:t>
            </a:r>
            <a:r>
              <a:rPr lang="en-US" sz="1200" u="sng" kern="1200" dirty="0" smtClean="0">
                <a:solidFill>
                  <a:schemeClr val="tx1"/>
                </a:solidFill>
                <a:effectLst/>
                <a:latin typeface="+mn-lt"/>
                <a:ea typeface="+mn-ea"/>
                <a:cs typeface="+mn-cs"/>
                <a:hlinkClick r:id="rId5"/>
              </a:rPr>
              <a:t>yaprak@wayne.edu</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BRCC: Jim </a:t>
            </a:r>
            <a:r>
              <a:rPr lang="en-US" sz="1200" kern="1200" dirty="0" err="1" smtClean="0">
                <a:solidFill>
                  <a:schemeClr val="tx1"/>
                </a:solidFill>
                <a:effectLst/>
                <a:latin typeface="+mn-lt"/>
                <a:ea typeface="+mn-ea"/>
                <a:cs typeface="+mn-cs"/>
              </a:rPr>
              <a:t>Eilan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(540)234-9261 Ext. 2274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EilandJ@brcc.edu</a:t>
            </a:r>
          </a:p>
          <a:p>
            <a:r>
              <a:rPr lang="en-US" sz="1200" kern="1200" dirty="0" smtClean="0">
                <a:solidFill>
                  <a:schemeClr val="tx1"/>
                </a:solidFill>
                <a:effectLst/>
                <a:latin typeface="+mn-lt"/>
                <a:ea typeface="+mn-ea"/>
                <a:cs typeface="+mn-cs"/>
              </a:rPr>
              <a:t>TCC: Tom Stout,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(757)822-5230	</a:t>
            </a:r>
            <a:r>
              <a:rPr lang="en-US" sz="1200" u="sng" kern="1200" dirty="0" smtClean="0">
                <a:solidFill>
                  <a:schemeClr val="tx1"/>
                </a:solidFill>
                <a:effectLst/>
                <a:latin typeface="+mn-lt"/>
                <a:ea typeface="+mn-ea"/>
                <a:cs typeface="+mn-cs"/>
                <a:hlinkClick r:id="rId6"/>
              </a:rPr>
              <a:t>tstout@tcc.edu</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TCC: </a:t>
            </a:r>
            <a:r>
              <a:rPr lang="en-US" sz="1200" kern="1200" dirty="0" err="1" smtClean="0">
                <a:solidFill>
                  <a:schemeClr val="tx1"/>
                </a:solidFill>
                <a:effectLst/>
                <a:latin typeface="+mn-lt"/>
                <a:ea typeface="+mn-ea"/>
                <a:cs typeface="+mn-cs"/>
              </a:rPr>
              <a:t>ichard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Seriani</a:t>
            </a:r>
            <a:r>
              <a:rPr lang="en-US" sz="1200" kern="1200" dirty="0" smtClean="0">
                <a:solidFill>
                  <a:schemeClr val="tx1"/>
                </a:solidFill>
                <a:effectLst/>
                <a:latin typeface="+mn-lt"/>
                <a:ea typeface="+mn-ea"/>
                <a:cs typeface="+mn-cs"/>
              </a:rPr>
              <a:t> , (757)410-7889	</a:t>
            </a:r>
            <a:r>
              <a:rPr lang="en-US" sz="1200" u="sng" kern="1200" dirty="0" smtClean="0">
                <a:solidFill>
                  <a:schemeClr val="tx1"/>
                </a:solidFill>
                <a:effectLst/>
                <a:latin typeface="+mn-lt"/>
                <a:ea typeface="+mn-ea"/>
                <a:cs typeface="+mn-cs"/>
                <a:hlinkClick r:id="rId7"/>
              </a:rPr>
              <a:t>rseriani@tcc.edu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44490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5/13/2014</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5/13/2014</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5/13/2014</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connect.odu.edu/august4_workshop/" TargetMode="External"/><Relationship Id="rId3" Type="http://schemas.openxmlformats.org/officeDocument/2006/relationships/tags" Target="../tags/tag18.xml"/><Relationship Id="rId7" Type="http://schemas.openxmlformats.org/officeDocument/2006/relationships/hyperlink" Target="https://connect.odu.edu/july14_workshop/"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hyperlink" Target="https://connect.odu.edu/june25_workshop/" TargetMode="Externa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connect.odu.edu/june25_workshop/"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s://connect.odu.edu/august4_workshop/" TargetMode="External"/><Relationship Id="rId4" Type="http://schemas.openxmlformats.org/officeDocument/2006/relationships/hyperlink" Target="https://connect.odu.edu/july14_worksho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3.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5.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6.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7.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8.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9.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46.xml"/><Relationship Id="rId5" Type="http://schemas.openxmlformats.org/officeDocument/2006/relationships/slideLayout" Target="../slideLayouts/slideLayout10.xml"/><Relationship Id="rId4" Type="http://schemas.openxmlformats.org/officeDocument/2006/relationships/tags" Target="../tags/tag4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0.png"/><Relationship Id="rId5" Type="http://schemas.openxmlformats.org/officeDocument/2006/relationships/notesSlide" Target="../notesSlides/notesSlide48.xml"/><Relationship Id="rId4"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3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0.png"/><Relationship Id="rId5" Type="http://schemas.openxmlformats.org/officeDocument/2006/relationships/notesSlide" Target="../notesSlides/notesSlide49.xml"/><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52.xml"/><Relationship Id="rId7" Type="http://schemas.openxmlformats.org/officeDocument/2006/relationships/image" Target="../media/image3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50.xml"/><Relationship Id="rId5" Type="http://schemas.openxmlformats.org/officeDocument/2006/relationships/slideLayout" Target="../slideLayouts/slideLayout10.xml"/><Relationship Id="rId4"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4.png"/><Relationship Id="rId5" Type="http://schemas.openxmlformats.org/officeDocument/2006/relationships/notesSlide" Target="../notesSlides/notesSlide51.xml"/><Relationship Id="rId4"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5.png"/><Relationship Id="rId5" Type="http://schemas.openxmlformats.org/officeDocument/2006/relationships/notesSlide" Target="../notesSlides/notesSlide52.xml"/><Relationship Id="rId4"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5.png"/><Relationship Id="rId5" Type="http://schemas.openxmlformats.org/officeDocument/2006/relationships/notesSlide" Target="../notesSlides/notesSlide53.xml"/><Relationship Id="rId4"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6.png"/><Relationship Id="rId5" Type="http://schemas.openxmlformats.org/officeDocument/2006/relationships/notesSlide" Target="../notesSlides/notesSlide54.xml"/><Relationship Id="rId4"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905000" y="2286000"/>
            <a:ext cx="6866024" cy="1470025"/>
          </a:xfrm>
        </p:spPr>
        <p:txBody>
          <a:bodyPr>
            <a:normAutofit fontScale="90000"/>
          </a:bodyPr>
          <a:lstStyle/>
          <a:p>
            <a:r>
              <a:rPr lang="en-US" dirty="0" smtClean="0"/>
              <a:t>Preparing ahead of time for your 1</a:t>
            </a:r>
            <a:r>
              <a:rPr lang="en-US" baseline="30000" dirty="0" smtClean="0"/>
              <a:t>st</a:t>
            </a:r>
            <a:r>
              <a:rPr lang="en-US" dirty="0" smtClean="0"/>
              <a:t> Adobe Connect session</a:t>
            </a:r>
            <a:endParaRPr lang="en-US" dirty="0"/>
          </a:p>
        </p:txBody>
      </p:sp>
      <p:sp>
        <p:nvSpPr>
          <p:cNvPr id="3" name="Subtitle 2"/>
          <p:cNvSpPr>
            <a:spLocks noGrp="1"/>
          </p:cNvSpPr>
          <p:nvPr>
            <p:ph type="subTitle" idx="1"/>
            <p:custDataLst>
              <p:tags r:id="rId3"/>
            </p:custDataLst>
          </p:nvPr>
        </p:nvSpPr>
        <p:spPr>
          <a:xfrm>
            <a:off x="1981200" y="4038600"/>
            <a:ext cx="6753728" cy="2514600"/>
          </a:xfrm>
        </p:spPr>
        <p:txBody>
          <a:bodyPr>
            <a:normAutofit fontScale="92500" lnSpcReduction="20000"/>
          </a:bodyPr>
          <a:lstStyle/>
          <a:p>
            <a:r>
              <a:rPr lang="en-US" sz="2400" b="1" dirty="0" smtClean="0">
                <a:latin typeface="+mn-lt"/>
              </a:rPr>
              <a:t>NSF TUES Project Team:</a:t>
            </a:r>
          </a:p>
          <a:p>
            <a:r>
              <a:rPr lang="en-US" sz="2400" b="1" dirty="0" smtClean="0">
                <a:latin typeface="+mn-lt"/>
              </a:rPr>
              <a:t>Old Dominion University</a:t>
            </a:r>
          </a:p>
          <a:p>
            <a:r>
              <a:rPr lang="en-US" sz="2400" b="1" dirty="0" smtClean="0">
                <a:latin typeface="+mn-lt"/>
              </a:rPr>
              <a:t>Wayne State University</a:t>
            </a:r>
          </a:p>
          <a:p>
            <a:r>
              <a:rPr lang="en-US" sz="2400" b="1" dirty="0" smtClean="0">
                <a:latin typeface="+mn-lt"/>
              </a:rPr>
              <a:t>Bellingham Technical College</a:t>
            </a:r>
          </a:p>
          <a:p>
            <a:r>
              <a:rPr lang="en-US" sz="2400" b="1" dirty="0" smtClean="0">
                <a:latin typeface="+mn-lt"/>
              </a:rPr>
              <a:t>Blue Ridge Community College</a:t>
            </a:r>
          </a:p>
          <a:p>
            <a:r>
              <a:rPr lang="en-US" sz="2400" b="1" dirty="0" smtClean="0">
                <a:latin typeface="+mn-lt"/>
              </a:rPr>
              <a:t>Tidewater Community College</a:t>
            </a:r>
          </a:p>
          <a:p>
            <a:r>
              <a:rPr lang="en-US" sz="2400" b="1" dirty="0" smtClean="0">
                <a:latin typeface="+mn-lt"/>
              </a:rPr>
              <a:t>Summer 2014</a:t>
            </a:r>
            <a:endParaRPr lang="en-US" sz="2400" b="1"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you will need:</a:t>
            </a:r>
            <a:endParaRPr lang="en-US" dirty="0"/>
          </a:p>
        </p:txBody>
      </p:sp>
      <p:sp>
        <p:nvSpPr>
          <p:cNvPr id="5" name="Content Placeholder 4"/>
          <p:cNvSpPr>
            <a:spLocks noGrp="1"/>
          </p:cNvSpPr>
          <p:nvPr>
            <p:ph idx="1"/>
            <p:custDataLst>
              <p:tags r:id="rId3"/>
            </p:custDataLst>
          </p:nvPr>
        </p:nvSpPr>
        <p:spPr/>
        <p:txBody>
          <a:bodyPr>
            <a:normAutofit fontScale="92500" lnSpcReduction="10000"/>
          </a:bodyPr>
          <a:lstStyle/>
          <a:p>
            <a:r>
              <a:rPr lang="en-US" dirty="0" smtClean="0"/>
              <a:t>A high speed internet connection</a:t>
            </a:r>
          </a:p>
          <a:p>
            <a:r>
              <a:rPr lang="en-US" dirty="0" smtClean="0"/>
              <a:t>A Headset with a boom </a:t>
            </a:r>
            <a:r>
              <a:rPr lang="en-US" dirty="0" err="1" smtClean="0"/>
              <a:t>mic</a:t>
            </a:r>
            <a:endParaRPr lang="en-US" dirty="0" smtClean="0"/>
          </a:p>
          <a:p>
            <a:r>
              <a:rPr lang="en-US" dirty="0" smtClean="0">
                <a:solidFill>
                  <a:srgbClr val="003300"/>
                </a:solidFill>
              </a:rPr>
              <a:t>A Web-cam with software for displaying the camera output on the desktop. </a:t>
            </a:r>
          </a:p>
          <a:p>
            <a:r>
              <a:rPr lang="en-US" b="1" dirty="0" smtClean="0">
                <a:solidFill>
                  <a:srgbClr val="C00000"/>
                </a:solidFill>
              </a:rPr>
              <a:t>The supplied web link.  </a:t>
            </a:r>
            <a:r>
              <a:rPr lang="en-US" b="1" u="sng" dirty="0" smtClean="0">
                <a:solidFill>
                  <a:srgbClr val="C00000"/>
                </a:solidFill>
              </a:rPr>
              <a:t>EXAMPLEs</a:t>
            </a:r>
            <a:r>
              <a:rPr lang="en-US" b="1" dirty="0" smtClean="0">
                <a:solidFill>
                  <a:srgbClr val="C00000"/>
                </a:solidFill>
              </a:rPr>
              <a:t> of such the link would be</a:t>
            </a:r>
            <a:r>
              <a:rPr lang="en-US" b="1" dirty="0">
                <a:solidFill>
                  <a:srgbClr val="C00000"/>
                </a:solidFill>
              </a:rPr>
              <a:t>:  </a:t>
            </a:r>
            <a:r>
              <a:rPr lang="en-US" b="1" dirty="0" smtClean="0">
                <a:solidFill>
                  <a:srgbClr val="FF0000"/>
                </a:solidFill>
              </a:rPr>
              <a:t>https</a:t>
            </a:r>
            <a:r>
              <a:rPr lang="en-US" b="1" dirty="0">
                <a:solidFill>
                  <a:srgbClr val="FF0000"/>
                </a:solidFill>
              </a:rPr>
              <a:t>://</a:t>
            </a:r>
            <a:r>
              <a:rPr lang="en-US" b="1" dirty="0" smtClean="0">
                <a:solidFill>
                  <a:srgbClr val="FF0000"/>
                </a:solidFill>
              </a:rPr>
              <a:t>connect.odu.edu/june25_workshop/</a:t>
            </a:r>
          </a:p>
          <a:p>
            <a:pPr marL="0" indent="0">
              <a:buNone/>
              <a:tabLst>
                <a:tab pos="342900" algn="l"/>
              </a:tabLst>
            </a:pPr>
            <a:r>
              <a:rPr lang="en-US" b="1" dirty="0">
                <a:solidFill>
                  <a:srgbClr val="FF0000"/>
                </a:solidFill>
              </a:rPr>
              <a:t>	</a:t>
            </a:r>
            <a:r>
              <a:rPr lang="en-US" b="1" dirty="0" smtClean="0">
                <a:solidFill>
                  <a:srgbClr val="FF0000"/>
                </a:solidFill>
              </a:rPr>
              <a:t>https</a:t>
            </a:r>
            <a:r>
              <a:rPr lang="en-US" b="1" dirty="0">
                <a:solidFill>
                  <a:srgbClr val="FF0000"/>
                </a:solidFill>
              </a:rPr>
              <a:t>://</a:t>
            </a:r>
            <a:r>
              <a:rPr lang="en-US" b="1" dirty="0" smtClean="0">
                <a:solidFill>
                  <a:srgbClr val="FF0000"/>
                </a:solidFill>
              </a:rPr>
              <a:t>connect.odu.edu/july14_workshop/</a:t>
            </a:r>
          </a:p>
          <a:p>
            <a:pPr marL="0" indent="0">
              <a:buNone/>
              <a:tabLst>
                <a:tab pos="342900" algn="l"/>
              </a:tabLst>
            </a:pPr>
            <a:r>
              <a:rPr lang="en-US" b="1" dirty="0" smtClean="0">
                <a:solidFill>
                  <a:srgbClr val="FF0000"/>
                </a:solidFill>
              </a:rPr>
              <a:t>	https</a:t>
            </a:r>
            <a:r>
              <a:rPr lang="en-US" b="1" dirty="0">
                <a:solidFill>
                  <a:srgbClr val="FF0000"/>
                </a:solidFill>
              </a:rPr>
              <a:t>://</a:t>
            </a:r>
            <a:r>
              <a:rPr lang="en-US" b="1" dirty="0" smtClean="0">
                <a:solidFill>
                  <a:srgbClr val="FF0000"/>
                </a:solidFill>
              </a:rPr>
              <a:t>connect.odu.edu/august4_workshop/</a:t>
            </a:r>
          </a:p>
          <a:p>
            <a:endParaRPr lang="en-US" b="1" dirty="0">
              <a:solidFill>
                <a:srgbClr val="FF0000"/>
              </a:solidFill>
            </a:endParaRPr>
          </a:p>
          <a:p>
            <a:endParaRPr lang="en-US" b="1" dirty="0">
              <a:solidFill>
                <a:srgbClr val="FF0000"/>
              </a:solidFill>
            </a:endParaRPr>
          </a:p>
          <a:p>
            <a:endParaRPr lang="en-US" b="1" dirty="0" smtClean="0">
              <a:solidFill>
                <a:srgbClr val="FF0000"/>
              </a:solidFill>
            </a:endParaRPr>
          </a:p>
        </p:txBody>
      </p:sp>
    </p:spTree>
    <p:custDataLst>
      <p:tags r:id="rId1"/>
    </p:custDataLst>
    <p:extLst>
      <p:ext uri="{BB962C8B-B14F-4D97-AF65-F5344CB8AC3E}">
        <p14:creationId xmlns:p14="http://schemas.microsoft.com/office/powerpoint/2010/main" val="1410601825"/>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your will need:</a:t>
            </a:r>
            <a:endParaRPr lang="en-US" dirty="0"/>
          </a:p>
        </p:txBody>
      </p:sp>
      <p:sp>
        <p:nvSpPr>
          <p:cNvPr id="5" name="Content Placeholder 4"/>
          <p:cNvSpPr>
            <a:spLocks noGrp="1"/>
          </p:cNvSpPr>
          <p:nvPr>
            <p:ph idx="1"/>
            <p:custDataLst>
              <p:tags r:id="rId3"/>
            </p:custDataLst>
          </p:nvPr>
        </p:nvSpPr>
        <p:spPr/>
        <p:txBody>
          <a:bodyPr>
            <a:normAutofit fontScale="85000" lnSpcReduction="10000"/>
          </a:bodyPr>
          <a:lstStyle/>
          <a:p>
            <a:r>
              <a:rPr lang="en-US" dirty="0" smtClean="0">
                <a:solidFill>
                  <a:srgbClr val="003300"/>
                </a:solidFill>
              </a:rPr>
              <a:t>The supplied web link.  </a:t>
            </a:r>
            <a:r>
              <a:rPr lang="en-US" u="sng" dirty="0" smtClean="0">
                <a:solidFill>
                  <a:srgbClr val="003300"/>
                </a:solidFill>
              </a:rPr>
              <a:t>EXAMPLEs</a:t>
            </a:r>
            <a:r>
              <a:rPr lang="en-US" dirty="0" smtClean="0">
                <a:solidFill>
                  <a:srgbClr val="003300"/>
                </a:solidFill>
              </a:rPr>
              <a:t> of such link would be</a:t>
            </a:r>
            <a:r>
              <a:rPr lang="en-US" dirty="0">
                <a:solidFill>
                  <a:srgbClr val="003300"/>
                </a:solidFill>
              </a:rPr>
              <a:t>:  </a:t>
            </a:r>
            <a:endParaRPr lang="en-US" dirty="0" smtClean="0">
              <a:solidFill>
                <a:srgbClr val="003300"/>
              </a:solidFill>
            </a:endParaRPr>
          </a:p>
          <a:p>
            <a:r>
              <a:rPr lang="en-US" b="1" dirty="0" smtClean="0">
                <a:hlinkClick r:id="rId6"/>
              </a:rPr>
              <a:t>https</a:t>
            </a:r>
            <a:r>
              <a:rPr lang="en-US" b="1" dirty="0">
                <a:hlinkClick r:id="rId6"/>
              </a:rPr>
              <a:t>://</a:t>
            </a:r>
            <a:r>
              <a:rPr lang="en-US" b="1" dirty="0" smtClean="0">
                <a:hlinkClick r:id="rId6"/>
              </a:rPr>
              <a:t>connect.odu.edu/june25_workshop/</a:t>
            </a:r>
            <a:endParaRPr lang="en-US" b="1" dirty="0" smtClean="0"/>
          </a:p>
          <a:p>
            <a:r>
              <a:rPr lang="en-US" b="1" dirty="0">
                <a:hlinkClick r:id="rId7"/>
              </a:rPr>
              <a:t>https://</a:t>
            </a:r>
            <a:r>
              <a:rPr lang="en-US" b="1" dirty="0" smtClean="0">
                <a:hlinkClick r:id="rId7"/>
              </a:rPr>
              <a:t>connect.odu.edu/july14_workshop</a:t>
            </a:r>
            <a:r>
              <a:rPr lang="en-US" b="1" dirty="0">
                <a:hlinkClick r:id="rId7"/>
              </a:rPr>
              <a:t>/</a:t>
            </a:r>
            <a:endParaRPr lang="en-US" b="1" dirty="0"/>
          </a:p>
          <a:p>
            <a:r>
              <a:rPr lang="en-US" b="1" dirty="0">
                <a:hlinkClick r:id="rId8"/>
              </a:rPr>
              <a:t>https://</a:t>
            </a:r>
            <a:r>
              <a:rPr lang="en-US" b="1" dirty="0" smtClean="0">
                <a:hlinkClick r:id="rId8"/>
              </a:rPr>
              <a:t>connect.odu.edu/august4_workshop</a:t>
            </a:r>
            <a:r>
              <a:rPr lang="en-US" b="1" dirty="0">
                <a:hlinkClick r:id="rId8"/>
              </a:rPr>
              <a:t>/</a:t>
            </a:r>
            <a:endParaRPr lang="en-US" b="1" dirty="0"/>
          </a:p>
          <a:p>
            <a:r>
              <a:rPr lang="en-US" b="1" dirty="0" smtClean="0">
                <a:solidFill>
                  <a:srgbClr val="C00000"/>
                </a:solidFill>
              </a:rPr>
              <a:t>You may be asked to get a very small tripod (NOT supplied for the workshop) for mounting the webcam so it points DOWN onto your hardware.  For this reason, built-in cams will not work.  You can get the small ones at Best Buy in the camera section.</a:t>
            </a:r>
          </a:p>
        </p:txBody>
      </p:sp>
    </p:spTree>
    <p:custDataLst>
      <p:tags r:id="rId1"/>
    </p:custDataLst>
    <p:extLst>
      <p:ext uri="{BB962C8B-B14F-4D97-AF65-F5344CB8AC3E}">
        <p14:creationId xmlns:p14="http://schemas.microsoft.com/office/powerpoint/2010/main" val="1333234413"/>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76200"/>
            <a:ext cx="8077200" cy="1752600"/>
          </a:xfrm>
        </p:spPr>
        <p:txBody>
          <a:bodyPr>
            <a:normAutofit/>
          </a:bodyPr>
          <a:lstStyle/>
          <a:p>
            <a:r>
              <a:rPr lang="en-US" sz="3600" dirty="0" smtClean="0"/>
              <a:t>An example of a tripod which will work.  This one is from Best Buy (on-line).</a:t>
            </a:r>
            <a:endParaRPr lang="en-US" sz="3600"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1676400"/>
            <a:ext cx="838555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4495800"/>
            <a:ext cx="7315200" cy="1938992"/>
          </a:xfrm>
          <a:prstGeom prst="rect">
            <a:avLst/>
          </a:prstGeom>
          <a:noFill/>
        </p:spPr>
        <p:txBody>
          <a:bodyPr wrap="square" rtlCol="0">
            <a:spAutoFit/>
          </a:bodyPr>
          <a:lstStyle/>
          <a:p>
            <a:r>
              <a:rPr lang="en-US" sz="2400" dirty="0" smtClean="0">
                <a:latin typeface="Comic Sans MS" pitchFamily="66" charset="0"/>
              </a:rPr>
              <a:t>Trying to hold the camera over the hardware by hand “</a:t>
            </a:r>
            <a:r>
              <a:rPr lang="en-US" sz="2400" b="1" dirty="0" smtClean="0">
                <a:latin typeface="Comic Sans MS" pitchFamily="66" charset="0"/>
              </a:rPr>
              <a:t>JUST WILL NOT WORK</a:t>
            </a:r>
            <a:r>
              <a:rPr lang="en-US" sz="2400" dirty="0" smtClean="0">
                <a:latin typeface="Comic Sans MS" pitchFamily="66" charset="0"/>
              </a:rPr>
              <a:t>”.  Most laptops with built-in cameras will not work for this purpose either (however, we have had some luck with some built-in HP’s).</a:t>
            </a:r>
            <a:endParaRPr lang="en-US" sz="2400" dirty="0">
              <a:latin typeface="Comic Sans MS" pitchFamily="66" charset="0"/>
            </a:endParaRPr>
          </a:p>
        </p:txBody>
      </p:sp>
    </p:spTree>
    <p:custDataLst>
      <p:tags r:id="rId1"/>
    </p:custDataLst>
    <p:extLst>
      <p:ext uri="{BB962C8B-B14F-4D97-AF65-F5344CB8AC3E}">
        <p14:creationId xmlns:p14="http://schemas.microsoft.com/office/powerpoint/2010/main" val="2262163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your will need:</a:t>
            </a:r>
            <a:endParaRPr lang="en-US" dirty="0"/>
          </a:p>
        </p:txBody>
      </p:sp>
      <p:sp>
        <p:nvSpPr>
          <p:cNvPr id="5" name="Content Placeholder 4"/>
          <p:cNvSpPr>
            <a:spLocks noGrp="1"/>
          </p:cNvSpPr>
          <p:nvPr>
            <p:ph idx="1"/>
            <p:custDataLst>
              <p:tags r:id="rId3"/>
            </p:custDataLst>
          </p:nvPr>
        </p:nvSpPr>
        <p:spPr/>
        <p:txBody>
          <a:bodyPr>
            <a:normAutofit fontScale="92500" lnSpcReduction="20000"/>
          </a:bodyPr>
          <a:lstStyle/>
          <a:p>
            <a:r>
              <a:rPr lang="en-US" dirty="0" smtClean="0">
                <a:solidFill>
                  <a:srgbClr val="003300"/>
                </a:solidFill>
              </a:rPr>
              <a:t>A supported Web Browser.  </a:t>
            </a:r>
            <a:r>
              <a:rPr lang="en-US" b="1" dirty="0" smtClean="0">
                <a:solidFill>
                  <a:srgbClr val="FF0000"/>
                </a:solidFill>
              </a:rPr>
              <a:t>This is very important!</a:t>
            </a:r>
          </a:p>
          <a:p>
            <a:pPr lvl="1"/>
            <a:r>
              <a:rPr lang="en-US" b="1" dirty="0" smtClean="0">
                <a:solidFill>
                  <a:srgbClr val="FF0000"/>
                </a:solidFill>
              </a:rPr>
              <a:t>Internet Explorer </a:t>
            </a:r>
            <a:r>
              <a:rPr lang="en-US" b="1" dirty="0" smtClean="0">
                <a:solidFill>
                  <a:srgbClr val="FF0000"/>
                </a:solidFill>
              </a:rPr>
              <a:t>(IE10 or latest </a:t>
            </a:r>
            <a:r>
              <a:rPr lang="en-US" b="1" dirty="0" smtClean="0">
                <a:solidFill>
                  <a:srgbClr val="FF0000"/>
                </a:solidFill>
              </a:rPr>
              <a:t>version)</a:t>
            </a:r>
          </a:p>
          <a:p>
            <a:pPr lvl="1"/>
            <a:r>
              <a:rPr lang="en-US" b="1" dirty="0" smtClean="0">
                <a:solidFill>
                  <a:srgbClr val="FF0000"/>
                </a:solidFill>
              </a:rPr>
              <a:t>Mozilla Firefox (latest version)</a:t>
            </a:r>
          </a:p>
          <a:p>
            <a:pPr lvl="1"/>
            <a:r>
              <a:rPr lang="en-US" b="1" u="sng" dirty="0" smtClean="0">
                <a:solidFill>
                  <a:srgbClr val="0000FF"/>
                </a:solidFill>
              </a:rPr>
              <a:t>Do NOT use Google Chrome!</a:t>
            </a:r>
            <a:endParaRPr lang="en-US" b="1" u="sng" dirty="0">
              <a:solidFill>
                <a:srgbClr val="0000FF"/>
              </a:solidFill>
            </a:endParaRPr>
          </a:p>
          <a:p>
            <a:r>
              <a:rPr lang="en-US" b="1" dirty="0" smtClean="0">
                <a:solidFill>
                  <a:srgbClr val="C00000"/>
                </a:solidFill>
              </a:rPr>
              <a:t>Both are free downloads.  Note that if you are having issues with one, it helps to go to the other one.</a:t>
            </a:r>
          </a:p>
          <a:p>
            <a:r>
              <a:rPr lang="en-US" b="1" dirty="0" smtClean="0">
                <a:solidFill>
                  <a:srgbClr val="C00000"/>
                </a:solidFill>
              </a:rPr>
              <a:t>No other Web Browsers will work!  This is very important!</a:t>
            </a:r>
            <a:endParaRPr lang="en-US" dirty="0" smtClean="0">
              <a:solidFill>
                <a:srgbClr val="003300"/>
              </a:solidFill>
            </a:endParaRPr>
          </a:p>
        </p:txBody>
      </p:sp>
    </p:spTree>
    <p:custDataLst>
      <p:tags r:id="rId1"/>
    </p:custDataLst>
    <p:extLst>
      <p:ext uri="{BB962C8B-B14F-4D97-AF65-F5344CB8AC3E}">
        <p14:creationId xmlns:p14="http://schemas.microsoft.com/office/powerpoint/2010/main" val="318051648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fontScale="85000" lnSpcReduction="20000"/>
          </a:bodyPr>
          <a:lstStyle/>
          <a:p>
            <a:r>
              <a:rPr lang="en-US" sz="7200" dirty="0" smtClean="0"/>
              <a:t>Sign-on and prepare your system </a:t>
            </a:r>
            <a:r>
              <a:rPr lang="en-US" sz="7200" b="1" u="sng" dirty="0" smtClean="0">
                <a:solidFill>
                  <a:srgbClr val="C00000"/>
                </a:solidFill>
              </a:rPr>
              <a:t>WELL before the 1</a:t>
            </a:r>
            <a:r>
              <a:rPr lang="en-US" sz="7200" b="1" u="sng" baseline="30000" dirty="0" smtClean="0">
                <a:solidFill>
                  <a:srgbClr val="C00000"/>
                </a:solidFill>
              </a:rPr>
              <a:t>st</a:t>
            </a:r>
            <a:r>
              <a:rPr lang="en-US" sz="7200" b="1" u="sng" dirty="0" smtClean="0">
                <a:solidFill>
                  <a:srgbClr val="C00000"/>
                </a:solidFill>
              </a:rPr>
              <a:t> workshop day</a:t>
            </a:r>
            <a:r>
              <a:rPr lang="en-US" sz="7200" dirty="0" smtClean="0"/>
              <a:t>.</a:t>
            </a:r>
            <a:endParaRPr lang="en-US"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0351" y="381000"/>
            <a:ext cx="5257800" cy="4084260"/>
          </a:xfrm>
          <a:prstGeom prst="rect">
            <a:avLst/>
          </a:prstGeom>
          <a:noFill/>
        </p:spPr>
        <p:txBody>
          <a:bodyPr wrap="square" rtlCol="0">
            <a:normAutofit fontScale="62500" lnSpcReduction="20000"/>
          </a:bodyPr>
          <a:lstStyle/>
          <a:p>
            <a:r>
              <a:rPr lang="en-US" sz="7200" dirty="0" smtClean="0">
                <a:latin typeface="Comic Sans MS" pitchFamily="66" charset="0"/>
              </a:rPr>
              <a:t>Why?</a:t>
            </a:r>
          </a:p>
          <a:p>
            <a:endParaRPr lang="en-US" sz="7200" dirty="0" smtClean="0">
              <a:latin typeface="Comic Sans MS" pitchFamily="66" charset="0"/>
            </a:endParaRPr>
          </a:p>
          <a:p>
            <a:r>
              <a:rPr lang="en-US" sz="7200" dirty="0" smtClean="0">
                <a:solidFill>
                  <a:srgbClr val="009ED6"/>
                </a:solidFill>
                <a:latin typeface="Comic Sans MS" pitchFamily="66" charset="0"/>
              </a:rPr>
              <a:t>Because there are several things which must be done to prepare your computer. </a:t>
            </a:r>
            <a:endParaRPr lang="en-US" sz="7200" dirty="0">
              <a:solidFill>
                <a:srgbClr val="009ED6"/>
              </a:solidFill>
              <a:latin typeface="Comic Sans MS" pitchFamily="66"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786245"/>
            <a:ext cx="7772400" cy="4953000"/>
          </a:xfrm>
          <a:prstGeom prst="rect">
            <a:avLst/>
          </a:prstGeom>
          <a:noFill/>
        </p:spPr>
        <p:txBody>
          <a:bodyPr wrap="square" rtlCol="0">
            <a:normAutofit fontScale="32500" lnSpcReduction="20000"/>
          </a:bodyPr>
          <a:lstStyle/>
          <a:p>
            <a:r>
              <a:rPr lang="en-US" sz="19200" dirty="0" smtClean="0"/>
              <a:t>Paste the </a:t>
            </a:r>
            <a:r>
              <a:rPr lang="en-US" sz="19200" b="1" u="sng" dirty="0" smtClean="0"/>
              <a:t>provided link </a:t>
            </a:r>
            <a:r>
              <a:rPr lang="en-US" sz="19200" dirty="0" smtClean="0"/>
              <a:t>into your Browser: (Either IE or Firefox).</a:t>
            </a:r>
          </a:p>
          <a:p>
            <a:endParaRPr lang="en-US" sz="7200" dirty="0"/>
          </a:p>
          <a:p>
            <a:r>
              <a:rPr lang="en-US" sz="12800" dirty="0" smtClean="0"/>
              <a:t>Example:</a:t>
            </a:r>
          </a:p>
          <a:p>
            <a:r>
              <a:rPr lang="en-US" sz="9200" b="1" dirty="0">
                <a:solidFill>
                  <a:srgbClr val="FF0000"/>
                </a:solidFill>
                <a:hlinkClick r:id="rId3"/>
              </a:rPr>
              <a:t>https://</a:t>
            </a:r>
            <a:r>
              <a:rPr lang="en-US" sz="9200" b="1" dirty="0" smtClean="0">
                <a:solidFill>
                  <a:srgbClr val="FF0000"/>
                </a:solidFill>
                <a:hlinkClick r:id="rId3"/>
              </a:rPr>
              <a:t>connect.odu.edu/june25_workshop/</a:t>
            </a:r>
            <a:endParaRPr lang="en-US" sz="9200" b="1" dirty="0" smtClean="0">
              <a:solidFill>
                <a:srgbClr val="FF0000"/>
              </a:solidFill>
            </a:endParaRPr>
          </a:p>
          <a:p>
            <a:r>
              <a:rPr lang="en-US" sz="9600" b="1" dirty="0">
                <a:solidFill>
                  <a:srgbClr val="FF0000"/>
                </a:solidFill>
                <a:hlinkClick r:id="rId4"/>
              </a:rPr>
              <a:t>https://</a:t>
            </a:r>
            <a:r>
              <a:rPr lang="en-US" sz="9600" b="1" dirty="0" smtClean="0">
                <a:solidFill>
                  <a:srgbClr val="FF0000"/>
                </a:solidFill>
                <a:hlinkClick r:id="rId4"/>
              </a:rPr>
              <a:t>connect.odu.edu/july14_workshop/</a:t>
            </a:r>
            <a:endParaRPr lang="en-US" sz="9600" b="1" dirty="0" smtClean="0">
              <a:solidFill>
                <a:srgbClr val="FF0000"/>
              </a:solidFill>
            </a:endParaRPr>
          </a:p>
          <a:p>
            <a:r>
              <a:rPr lang="en-US" sz="9600" b="1" dirty="0">
                <a:solidFill>
                  <a:srgbClr val="FF0000"/>
                </a:solidFill>
                <a:hlinkClick r:id="rId5"/>
              </a:rPr>
              <a:t>https://</a:t>
            </a:r>
            <a:r>
              <a:rPr lang="en-US" sz="9600" b="1" dirty="0" smtClean="0">
                <a:solidFill>
                  <a:srgbClr val="FF0000"/>
                </a:solidFill>
                <a:hlinkClick r:id="rId5"/>
              </a:rPr>
              <a:t>connect.odu.edu/august4_workshop/</a:t>
            </a:r>
            <a:endParaRPr lang="en-US" sz="9600" b="1" dirty="0" smtClean="0">
              <a:solidFill>
                <a:srgbClr val="FF0000"/>
              </a:solidFill>
            </a:endParaRPr>
          </a:p>
          <a:p>
            <a:endParaRPr lang="en-US" sz="9600" b="1" dirty="0">
              <a:solidFill>
                <a:srgbClr val="FF0000"/>
              </a:solidFill>
            </a:endParaRPr>
          </a:p>
          <a:p>
            <a:endParaRPr lang="en-US" sz="9600" b="1" dirty="0">
              <a:solidFill>
                <a:srgbClr val="FF0000"/>
              </a:solidFill>
            </a:endParaRPr>
          </a:p>
          <a:p>
            <a:endParaRPr lang="en-US" sz="8600" b="1" dirty="0">
              <a:solidFill>
                <a:srgbClr val="FF0000"/>
              </a:solidFill>
            </a:endParaRPr>
          </a:p>
        </p:txBody>
      </p:sp>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lstStyle/>
          <a:p>
            <a:r>
              <a:rPr lang="en-US" dirty="0" smtClean="0"/>
              <a:t>When you get there you will see:</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779" y="1752600"/>
            <a:ext cx="8372475" cy="260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32779" y="4648200"/>
            <a:ext cx="8077200" cy="1600200"/>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dirty="0" smtClean="0">
                <a:latin typeface="Comic Sans MS" pitchFamily="66" charset="0"/>
              </a:rPr>
              <a:t>Select “</a:t>
            </a:r>
            <a:r>
              <a:rPr lang="en-US" b="1" dirty="0" smtClean="0">
                <a:solidFill>
                  <a:srgbClr val="35C55B"/>
                </a:solidFill>
                <a:latin typeface="Comic Sans MS" pitchFamily="66" charset="0"/>
              </a:rPr>
              <a:t>Enter as Guest</a:t>
            </a:r>
            <a:r>
              <a:rPr lang="en-US" dirty="0" smtClean="0">
                <a:latin typeface="Comic Sans MS" pitchFamily="66" charset="0"/>
              </a:rPr>
              <a:t>”, </a:t>
            </a:r>
            <a:r>
              <a:rPr lang="en-US" b="1" u="sng" dirty="0" smtClean="0">
                <a:solidFill>
                  <a:srgbClr val="FF0000"/>
                </a:solidFill>
                <a:latin typeface="Comic Sans MS" pitchFamily="66" charset="0"/>
              </a:rPr>
              <a:t>type your full name</a:t>
            </a:r>
            <a:r>
              <a:rPr lang="en-US" dirty="0" smtClean="0">
                <a:latin typeface="Comic Sans MS" pitchFamily="66" charset="0"/>
              </a:rPr>
              <a:t> in, and then “Enter Room”.  Give 1</a:t>
            </a:r>
            <a:r>
              <a:rPr lang="en-US" baseline="30000" dirty="0" smtClean="0">
                <a:latin typeface="Comic Sans MS" pitchFamily="66" charset="0"/>
              </a:rPr>
              <a:t>st</a:t>
            </a:r>
            <a:r>
              <a:rPr lang="en-US" dirty="0" smtClean="0">
                <a:latin typeface="Comic Sans MS" pitchFamily="66" charset="0"/>
              </a:rPr>
              <a:t> name and then last name.</a:t>
            </a:r>
            <a:endParaRPr lang="en-US"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normAutofit fontScale="90000"/>
          </a:bodyPr>
          <a:lstStyle/>
          <a:p>
            <a:r>
              <a:rPr lang="en-US" dirty="0" smtClean="0"/>
              <a:t>You will see a large workspace.  The top will look as shown below</a:t>
            </a:r>
            <a:r>
              <a:rPr lang="en-US" dirty="0"/>
              <a:t>.</a:t>
            </a:r>
          </a:p>
        </p:txBody>
      </p:sp>
      <p:sp>
        <p:nvSpPr>
          <p:cNvPr id="5" name="Title 1"/>
          <p:cNvSpPr txBox="1">
            <a:spLocks/>
          </p:cNvSpPr>
          <p:nvPr/>
        </p:nvSpPr>
        <p:spPr>
          <a:xfrm>
            <a:off x="1066800" y="3124200"/>
            <a:ext cx="4618979" cy="3048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dirty="0" smtClean="0"/>
              <a:t>Immediately select the “Help” menu in the right corner.</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5489" y="1924374"/>
            <a:ext cx="7971779" cy="74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993" y="2965637"/>
            <a:ext cx="2200275" cy="336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4022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908048"/>
          </a:xfrm>
        </p:spPr>
        <p:txBody>
          <a:bodyPr>
            <a:normAutofit fontScale="90000"/>
          </a:bodyPr>
          <a:lstStyle/>
          <a:p>
            <a:r>
              <a:rPr lang="en-US" dirty="0" smtClean="0"/>
              <a:t>If it does not immediately launch into a computer test, then select “Troubleshooting.”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09912"/>
            <a:ext cx="3709878"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378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you will need:</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A high speed internet connection</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2441448"/>
          </a:xfrm>
        </p:spPr>
        <p:txBody>
          <a:bodyPr>
            <a:normAutofit fontScale="90000"/>
          </a:bodyPr>
          <a:lstStyle/>
          <a:p>
            <a:r>
              <a:rPr lang="en-US" dirty="0" smtClean="0"/>
              <a:t>It will then go into a test of your system.  If you have followed directions on your internet connection, it will reach the “Adobe Connect Add-in Test. (next slide)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74" y="3081580"/>
            <a:ext cx="8408987"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6386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2441448"/>
          </a:xfrm>
        </p:spPr>
        <p:txBody>
          <a:bodyPr>
            <a:normAutofit/>
          </a:bodyPr>
          <a:lstStyle/>
          <a:p>
            <a:r>
              <a:rPr lang="en-US" dirty="0" smtClean="0"/>
              <a:t>When it asks you to install the “</a:t>
            </a:r>
            <a:r>
              <a:rPr lang="en-US" b="1" dirty="0" smtClean="0">
                <a:solidFill>
                  <a:srgbClr val="FF0000"/>
                </a:solidFill>
              </a:rPr>
              <a:t>Adobe Connect Add-in</a:t>
            </a:r>
            <a:r>
              <a:rPr lang="en-US" dirty="0" smtClean="0"/>
              <a:t>”, DO SO.  This is a ONE TIME ONLY THING.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74" y="3081580"/>
            <a:ext cx="8408987"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1184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8077200" cy="5029200"/>
          </a:xfrm>
        </p:spPr>
        <p:txBody>
          <a:bodyPr>
            <a:normAutofit fontScale="90000"/>
          </a:bodyPr>
          <a:lstStyle/>
          <a:p>
            <a:r>
              <a:rPr lang="en-US" dirty="0" smtClean="0">
                <a:latin typeface="Comic Sans MS" pitchFamily="66" charset="0"/>
              </a:rPr>
              <a:t>If you are using IE and there is a problem with installing, then try Firefox.  If that does not work let us know with a description of the problem.  Communicate early so we can work things out without time pressure.</a:t>
            </a:r>
            <a:endParaRPr lang="en-US" dirty="0">
              <a:latin typeface="Comic Sans MS" pitchFamily="66" charset="0"/>
            </a:endParaRPr>
          </a:p>
        </p:txBody>
      </p:sp>
    </p:spTree>
    <p:extLst>
      <p:ext uri="{BB962C8B-B14F-4D97-AF65-F5344CB8AC3E}">
        <p14:creationId xmlns:p14="http://schemas.microsoft.com/office/powerpoint/2010/main" val="9829649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77200" cy="2819400"/>
          </a:xfrm>
        </p:spPr>
        <p:txBody>
          <a:bodyPr>
            <a:normAutofit/>
          </a:bodyPr>
          <a:lstStyle/>
          <a:p>
            <a:r>
              <a:rPr lang="en-US" dirty="0" smtClean="0"/>
              <a:t>Now that the Add-in has been installed, you need to see if you can share your screen</a:t>
            </a:r>
            <a:endParaRPr lang="en-US" dirty="0"/>
          </a:p>
        </p:txBody>
      </p:sp>
    </p:spTree>
    <p:extLst>
      <p:ext uri="{BB962C8B-B14F-4D97-AF65-F5344CB8AC3E}">
        <p14:creationId xmlns:p14="http://schemas.microsoft.com/office/powerpoint/2010/main" val="200264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77200" cy="3886200"/>
          </a:xfrm>
        </p:spPr>
        <p:txBody>
          <a:bodyPr>
            <a:normAutofit fontScale="90000"/>
          </a:bodyPr>
          <a:lstStyle/>
          <a:p>
            <a:r>
              <a:rPr lang="en-US" dirty="0" smtClean="0">
                <a:latin typeface="Comic Sans MS" pitchFamily="66" charset="0"/>
              </a:rPr>
              <a:t>In order for this to be tested, you must be shown as being a Presenter.  The system should have automatically promoted you to “Presenter” when you came in.   If it did not, then let us know.</a:t>
            </a:r>
            <a:endParaRPr lang="en-US" dirty="0">
              <a:latin typeface="Comic Sans MS" pitchFamily="66" charset="0"/>
            </a:endParaRPr>
          </a:p>
        </p:txBody>
      </p:sp>
    </p:spTree>
    <p:extLst>
      <p:ext uri="{BB962C8B-B14F-4D97-AF65-F5344CB8AC3E}">
        <p14:creationId xmlns:p14="http://schemas.microsoft.com/office/powerpoint/2010/main" val="3631173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533400"/>
            <a:ext cx="7845171" cy="464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886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77200" cy="2209800"/>
          </a:xfrm>
        </p:spPr>
        <p:txBody>
          <a:bodyPr>
            <a:normAutofit fontScale="90000"/>
          </a:bodyPr>
          <a:lstStyle/>
          <a:p>
            <a:r>
              <a:rPr lang="en-US" dirty="0" smtClean="0"/>
              <a:t>Make sure you have already started your web-cam software.  Each program looks different.  Mine looks like this on the Desktop.</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0"/>
            <a:ext cx="7313613"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9745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77200" cy="2209800"/>
          </a:xfrm>
        </p:spPr>
        <p:txBody>
          <a:bodyPr>
            <a:normAutofit/>
          </a:bodyPr>
          <a:lstStyle/>
          <a:p>
            <a:r>
              <a:rPr lang="en-US" dirty="0" smtClean="0">
                <a:latin typeface="Comic Sans MS" pitchFamily="66" charset="0"/>
              </a:rPr>
              <a:t>You should see a “Share My Screen” in the middle of the workspace.</a:t>
            </a:r>
            <a:endParaRPr lang="en-US" dirty="0">
              <a:latin typeface="Comic Sans MS" pitchFamily="66"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38400"/>
            <a:ext cx="47910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1253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4648200" cy="5334000"/>
          </a:xfrm>
        </p:spPr>
        <p:txBody>
          <a:bodyPr>
            <a:normAutofit/>
          </a:bodyPr>
          <a:lstStyle/>
          <a:p>
            <a:r>
              <a:rPr lang="en-US" dirty="0" smtClean="0"/>
              <a:t>When you click on it you should see the following choices.  For this test you should select “</a:t>
            </a:r>
            <a:r>
              <a:rPr lang="en-US" b="1" dirty="0" smtClean="0"/>
              <a:t>Share My Screen</a:t>
            </a:r>
            <a:r>
              <a:rPr lang="en-US" dirty="0" smtClean="0"/>
              <a:t>”.</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
            <a:ext cx="3857625" cy="474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3925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4648200" cy="5334000"/>
          </a:xfrm>
        </p:spPr>
        <p:txBody>
          <a:bodyPr>
            <a:normAutofit fontScale="90000"/>
          </a:bodyPr>
          <a:lstStyle/>
          <a:p>
            <a:r>
              <a:rPr lang="en-US" dirty="0" smtClean="0"/>
              <a:t>Select “</a:t>
            </a:r>
            <a:r>
              <a:rPr lang="en-US" b="1" dirty="0" smtClean="0"/>
              <a:t>Applications</a:t>
            </a:r>
            <a:r>
              <a:rPr lang="en-US" dirty="0" smtClean="0"/>
              <a:t>” and then find your running camera software in the list and place a check in front of it.  Then select </a:t>
            </a:r>
            <a:r>
              <a:rPr lang="en-US" b="1" dirty="0" smtClean="0"/>
              <a:t>SHARE</a:t>
            </a:r>
            <a:r>
              <a:rPr lang="en-US" dirty="0" smtClean="0"/>
              <a:t>.</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76" y="457200"/>
            <a:ext cx="37623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0570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169" y="-1"/>
            <a:ext cx="7765662" cy="16476125"/>
          </a:xfrm>
          <a:prstGeom prst="rect">
            <a:avLst/>
          </a:prstGeom>
        </p:spPr>
      </p:pic>
      <p:sp>
        <p:nvSpPr>
          <p:cNvPr id="2" name="TextBox 1"/>
          <p:cNvSpPr txBox="1"/>
          <p:nvPr/>
        </p:nvSpPr>
        <p:spPr>
          <a:xfrm>
            <a:off x="152400" y="838200"/>
            <a:ext cx="6019800" cy="2739211"/>
          </a:xfrm>
          <a:prstGeom prst="rect">
            <a:avLst/>
          </a:prstGeom>
          <a:noFill/>
        </p:spPr>
        <p:txBody>
          <a:bodyPr wrap="square" rtlCol="0">
            <a:spAutoFit/>
          </a:bodyPr>
          <a:lstStyle/>
          <a:p>
            <a:r>
              <a:rPr lang="en-US" sz="3200" dirty="0" smtClean="0">
                <a:latin typeface="Comic Sans MS" pitchFamily="66" charset="0"/>
              </a:rPr>
              <a:t>What “kind” of High Speed Network?</a:t>
            </a:r>
          </a:p>
          <a:p>
            <a:endParaRPr lang="en-US" dirty="0">
              <a:latin typeface="Comic Sans MS" pitchFamily="66" charset="0"/>
            </a:endParaRPr>
          </a:p>
          <a:p>
            <a:pPr marL="285750" indent="-285750">
              <a:buFont typeface="Arial" pitchFamily="34" charset="0"/>
              <a:buChar char="•"/>
            </a:pPr>
            <a:r>
              <a:rPr lang="en-US" sz="2400" dirty="0" smtClean="0">
                <a:latin typeface="Comic Sans MS" pitchFamily="66" charset="0"/>
              </a:rPr>
              <a:t>Must be Cable  or Phone Company High Speed connection. </a:t>
            </a:r>
          </a:p>
          <a:p>
            <a:pPr marL="742950" lvl="1" indent="-285750">
              <a:buFont typeface="Arial" pitchFamily="34" charset="0"/>
              <a:buChar char="•"/>
            </a:pPr>
            <a:r>
              <a:rPr lang="en-US" sz="2400" dirty="0" smtClean="0">
                <a:solidFill>
                  <a:srgbClr val="FF0000"/>
                </a:solidFill>
                <a:latin typeface="Comic Sans MS" pitchFamily="66" charset="0"/>
              </a:rPr>
              <a:t>Satellite or Dial-up is not allowed. </a:t>
            </a:r>
          </a:p>
          <a:p>
            <a:endParaRPr lang="en-US" dirty="0"/>
          </a:p>
        </p:txBody>
      </p:sp>
    </p:spTree>
    <p:extLst>
      <p:ext uri="{BB962C8B-B14F-4D97-AF65-F5344CB8AC3E}">
        <p14:creationId xmlns:p14="http://schemas.microsoft.com/office/powerpoint/2010/main" val="143409978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3657600"/>
          </a:xfrm>
        </p:spPr>
        <p:txBody>
          <a:bodyPr>
            <a:normAutofit fontScale="90000"/>
          </a:bodyPr>
          <a:lstStyle/>
          <a:p>
            <a:r>
              <a:rPr lang="en-US" dirty="0" smtClean="0"/>
              <a:t>What you will see is shown below.  This is different then what everyone else will see.  </a:t>
            </a:r>
            <a:r>
              <a:rPr lang="en-US" dirty="0" smtClean="0">
                <a:solidFill>
                  <a:srgbClr val="C00000"/>
                </a:solidFill>
              </a:rPr>
              <a:t>In order for them to see anything, you need to drag your camera software window into the share window and size it.  </a:t>
            </a:r>
            <a:endParaRPr lang="en-US" dirty="0">
              <a:solidFill>
                <a:srgbClr val="C00000"/>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14800"/>
            <a:ext cx="4876800" cy="208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7706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2971800"/>
          </a:xfrm>
        </p:spPr>
        <p:txBody>
          <a:bodyPr>
            <a:normAutofit fontScale="90000"/>
          </a:bodyPr>
          <a:lstStyle/>
          <a:p>
            <a:r>
              <a:rPr lang="en-US" dirty="0" smtClean="0"/>
              <a:t>As long as you keep the software viewable in FRONT of the program, everyone will see it inside their share window.  If it goes away, they will not.</a:t>
            </a:r>
            <a:endParaRPr lang="en-US" dirty="0">
              <a:solidFill>
                <a:srgbClr val="C00000"/>
              </a:solidFill>
            </a:endParaRPr>
          </a:p>
        </p:txBody>
      </p:sp>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048000"/>
            <a:ext cx="5752261" cy="362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09813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2971800"/>
          </a:xfrm>
        </p:spPr>
        <p:txBody>
          <a:bodyPr>
            <a:normAutofit/>
          </a:bodyPr>
          <a:lstStyle/>
          <a:p>
            <a:r>
              <a:rPr lang="en-US" dirty="0" smtClean="0"/>
              <a:t>If you click anywhere outside of the application, they will no longer see it.  In fact, it might go behind your window as well.</a:t>
            </a:r>
            <a:endParaRPr lang="en-US" dirty="0">
              <a:solidFill>
                <a:srgbClr val="C00000"/>
              </a:solidFill>
            </a:endParaRPr>
          </a:p>
        </p:txBody>
      </p:sp>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048000"/>
            <a:ext cx="5752261" cy="362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5904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2971800"/>
          </a:xfrm>
        </p:spPr>
        <p:txBody>
          <a:bodyPr>
            <a:normAutofit/>
          </a:bodyPr>
          <a:lstStyle/>
          <a:p>
            <a:r>
              <a:rPr lang="en-US" dirty="0" smtClean="0"/>
              <a:t>Once you are familiar with what to do, Stop Sharing and you are done.</a:t>
            </a:r>
            <a:endParaRPr lang="en-US" dirty="0">
              <a:solidFill>
                <a:srgbClr val="C00000"/>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990" y="3505200"/>
            <a:ext cx="5562600" cy="24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05156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6172200"/>
          </a:xfrm>
        </p:spPr>
        <p:txBody>
          <a:bodyPr>
            <a:normAutofit fontScale="90000"/>
          </a:bodyPr>
          <a:lstStyle/>
          <a:p>
            <a:r>
              <a:rPr lang="en-US" sz="4000" b="1" dirty="0" smtClean="0"/>
              <a:t>You are only allowed to share your screen with us when asked.  </a:t>
            </a:r>
            <a:r>
              <a:rPr lang="en-US" sz="4000" dirty="0" smtClean="0"/>
              <a:t/>
            </a:r>
            <a:br>
              <a:rPr lang="en-US" sz="4000" dirty="0" smtClean="0"/>
            </a:br>
            <a:r>
              <a:rPr lang="en-US" sz="4000" dirty="0"/>
              <a:t/>
            </a:r>
            <a:br>
              <a:rPr lang="en-US" sz="4000" dirty="0"/>
            </a:br>
            <a:r>
              <a:rPr lang="en-US" sz="4000" dirty="0" smtClean="0"/>
              <a:t>This will normally be when you are wanting to demonstrate your hardware or have us troubleshoot it.</a:t>
            </a:r>
            <a:br>
              <a:rPr lang="en-US" sz="4000" dirty="0" smtClean="0"/>
            </a:br>
            <a:r>
              <a:rPr lang="en-US" sz="4000" dirty="0"/>
              <a:t/>
            </a:r>
            <a:br>
              <a:rPr lang="en-US" sz="4000" dirty="0"/>
            </a:br>
            <a:r>
              <a:rPr lang="en-US" sz="4000" dirty="0" smtClean="0"/>
              <a:t>You can also share your simulator application for help with the simulation or your programming.</a:t>
            </a:r>
            <a:endParaRPr lang="en-US" dirty="0">
              <a:solidFill>
                <a:srgbClr val="C00000"/>
              </a:solidFill>
            </a:endParaRPr>
          </a:p>
        </p:txBody>
      </p:sp>
    </p:spTree>
    <p:extLst>
      <p:ext uri="{BB962C8B-B14F-4D97-AF65-F5344CB8AC3E}">
        <p14:creationId xmlns:p14="http://schemas.microsoft.com/office/powerpoint/2010/main" val="322827266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4267200"/>
          </a:xfrm>
        </p:spPr>
        <p:txBody>
          <a:bodyPr>
            <a:normAutofit/>
          </a:bodyPr>
          <a:lstStyle/>
          <a:p>
            <a:r>
              <a:rPr lang="en-US" dirty="0" smtClean="0"/>
              <a:t>Note that you are also able to share the entire desktop, or individual documents.  These are options that you might need to use during the course of the workshop.</a:t>
            </a:r>
            <a:endParaRPr lang="en-US" dirty="0">
              <a:solidFill>
                <a:srgbClr val="C00000"/>
              </a:solidFill>
            </a:endParaRPr>
          </a:p>
        </p:txBody>
      </p:sp>
    </p:spTree>
    <p:extLst>
      <p:ext uri="{BB962C8B-B14F-4D97-AF65-F5344CB8AC3E}">
        <p14:creationId xmlns:p14="http://schemas.microsoft.com/office/powerpoint/2010/main" val="407519879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4267200"/>
          </a:xfrm>
        </p:spPr>
        <p:txBody>
          <a:bodyPr>
            <a:normAutofit/>
          </a:bodyPr>
          <a:lstStyle/>
          <a:p>
            <a:r>
              <a:rPr lang="en-US" dirty="0" smtClean="0"/>
              <a:t>Note that this takes up bandwidth which your TSP may nor have available for you.  It might help to not have your camera on unless you are sharing it.</a:t>
            </a:r>
            <a:endParaRPr lang="en-US" dirty="0">
              <a:solidFill>
                <a:srgbClr val="C00000"/>
              </a:solidFill>
            </a:endParaRPr>
          </a:p>
        </p:txBody>
      </p:sp>
    </p:spTree>
    <p:extLst>
      <p:ext uri="{BB962C8B-B14F-4D97-AF65-F5344CB8AC3E}">
        <p14:creationId xmlns:p14="http://schemas.microsoft.com/office/powerpoint/2010/main" val="337142595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67000"/>
            <a:ext cx="6858000" cy="2514600"/>
          </a:xfrm>
        </p:spPr>
        <p:txBody>
          <a:bodyPr>
            <a:normAutofit fontScale="90000"/>
          </a:bodyPr>
          <a:lstStyle/>
          <a:p>
            <a:r>
              <a:rPr lang="en-US" sz="5400" dirty="0" smtClean="0"/>
              <a:t>This should be all that needs to be done in advance</a:t>
            </a:r>
            <a:endParaRPr lang="en-US" sz="5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67000"/>
            <a:ext cx="6858000" cy="2514600"/>
          </a:xfrm>
        </p:spPr>
        <p:txBody>
          <a:bodyPr>
            <a:normAutofit fontScale="90000"/>
          </a:bodyPr>
          <a:lstStyle/>
          <a:p>
            <a:r>
              <a:rPr lang="en-US" sz="5400" dirty="0" smtClean="0"/>
              <a:t>Now lets look at what has to happen at the </a:t>
            </a:r>
            <a:r>
              <a:rPr lang="en-US" sz="5400" u="sng" dirty="0" smtClean="0">
                <a:solidFill>
                  <a:srgbClr val="FF0000"/>
                </a:solidFill>
              </a:rPr>
              <a:t>beginning of each class.</a:t>
            </a:r>
            <a:endParaRPr lang="en-US" sz="5400" u="sng" dirty="0">
              <a:solidFill>
                <a:srgbClr val="FF0000"/>
              </a:solidFill>
            </a:endParaRPr>
          </a:p>
        </p:txBody>
      </p:sp>
    </p:spTree>
    <p:extLst>
      <p:ext uri="{BB962C8B-B14F-4D97-AF65-F5344CB8AC3E}">
        <p14:creationId xmlns:p14="http://schemas.microsoft.com/office/powerpoint/2010/main" val="4126145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2930768"/>
          </a:xfrm>
        </p:spPr>
        <p:txBody>
          <a:bodyPr>
            <a:normAutofit fontScale="90000"/>
          </a:bodyPr>
          <a:lstStyle/>
          <a:p>
            <a:r>
              <a:rPr lang="en-US" dirty="0" smtClean="0"/>
              <a:t>Come early to the class with your headset and your </a:t>
            </a:r>
            <a:r>
              <a:rPr lang="en-US" dirty="0" err="1" smtClean="0"/>
              <a:t>mic</a:t>
            </a:r>
            <a:r>
              <a:rPr lang="en-US" dirty="0" smtClean="0"/>
              <a:t> already hooked up.</a:t>
            </a:r>
            <a:br>
              <a:rPr lang="en-US" dirty="0" smtClean="0"/>
            </a:br>
            <a:r>
              <a:rPr lang="en-US" dirty="0" smtClean="0"/>
              <a:t>Immediately go to the “Audio Setup Wizard”</a:t>
            </a:r>
            <a:endParaRPr lang="en-US"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505200"/>
            <a:ext cx="6204730" cy="2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169" y="-1"/>
            <a:ext cx="7765662" cy="16476125"/>
          </a:xfrm>
          <a:prstGeom prst="rect">
            <a:avLst/>
          </a:prstGeom>
        </p:spPr>
      </p:pic>
      <p:sp>
        <p:nvSpPr>
          <p:cNvPr id="2" name="TextBox 1"/>
          <p:cNvSpPr txBox="1"/>
          <p:nvPr/>
        </p:nvSpPr>
        <p:spPr>
          <a:xfrm>
            <a:off x="152400" y="838200"/>
            <a:ext cx="6019800" cy="3847207"/>
          </a:xfrm>
          <a:prstGeom prst="rect">
            <a:avLst/>
          </a:prstGeom>
          <a:noFill/>
        </p:spPr>
        <p:txBody>
          <a:bodyPr wrap="square" rtlCol="0">
            <a:spAutoFit/>
          </a:bodyPr>
          <a:lstStyle/>
          <a:p>
            <a:r>
              <a:rPr lang="en-US" sz="3200" dirty="0" smtClean="0">
                <a:latin typeface="Comic Sans MS" pitchFamily="66" charset="0"/>
              </a:rPr>
              <a:t>What “kind” of High Speed Network?</a:t>
            </a:r>
          </a:p>
          <a:p>
            <a:endParaRPr lang="en-US" dirty="0">
              <a:latin typeface="Comic Sans MS" pitchFamily="66" charset="0"/>
            </a:endParaRPr>
          </a:p>
          <a:p>
            <a:pPr marL="285750" indent="-285750">
              <a:buFont typeface="Arial" pitchFamily="34" charset="0"/>
              <a:buChar char="•"/>
            </a:pPr>
            <a:r>
              <a:rPr lang="en-US" sz="2400" dirty="0" smtClean="0">
                <a:latin typeface="Comic Sans MS" pitchFamily="66" charset="0"/>
              </a:rPr>
              <a:t>Must be Cable  or Phone Company High Speed connection. </a:t>
            </a:r>
          </a:p>
          <a:p>
            <a:pPr marL="742950" lvl="1" indent="-285750">
              <a:buFont typeface="Arial" pitchFamily="34" charset="0"/>
              <a:buChar char="•"/>
            </a:pPr>
            <a:r>
              <a:rPr lang="en-US" sz="2400" dirty="0" smtClean="0">
                <a:latin typeface="Comic Sans MS" pitchFamily="66" charset="0"/>
              </a:rPr>
              <a:t>Satellite or Dial-up is not allowed. </a:t>
            </a:r>
          </a:p>
          <a:p>
            <a:pPr marL="285750" indent="-285750">
              <a:buFont typeface="Arial" pitchFamily="34" charset="0"/>
              <a:buChar char="•"/>
            </a:pPr>
            <a:r>
              <a:rPr lang="en-US" sz="2400" b="1" dirty="0" smtClean="0">
                <a:solidFill>
                  <a:srgbClr val="0070C0"/>
                </a:solidFill>
                <a:latin typeface="Comic Sans MS" pitchFamily="66" charset="0"/>
              </a:rPr>
              <a:t>If on a wireless network at home, it is preferred that you get a cable and connect directly to your modem.</a:t>
            </a:r>
          </a:p>
          <a:p>
            <a:endParaRPr lang="en-US" dirty="0"/>
          </a:p>
        </p:txBody>
      </p:sp>
    </p:spTree>
    <p:extLst>
      <p:ext uri="{BB962C8B-B14F-4D97-AF65-F5344CB8AC3E}">
        <p14:creationId xmlns:p14="http://schemas.microsoft.com/office/powerpoint/2010/main" val="2923642181"/>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755648"/>
          </a:xfrm>
        </p:spPr>
        <p:txBody>
          <a:bodyPr>
            <a:normAutofit fontScale="90000"/>
          </a:bodyPr>
          <a:lstStyle/>
          <a:p>
            <a:pPr>
              <a:defRPr/>
            </a:pPr>
            <a:r>
              <a:rPr lang="en-US" dirty="0" smtClean="0"/>
              <a:t>It will run the system thru a series of test which are self-explanatory.  Make the necessary adjustments.</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09800"/>
            <a:ext cx="6705600" cy="433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755648"/>
          </a:xfrm>
        </p:spPr>
        <p:txBody>
          <a:bodyPr>
            <a:normAutofit/>
          </a:bodyPr>
          <a:lstStyle/>
          <a:p>
            <a:pPr>
              <a:defRPr/>
            </a:pPr>
            <a:r>
              <a:rPr lang="en-US" dirty="0" smtClean="0"/>
              <a:t>Select “</a:t>
            </a:r>
            <a:r>
              <a:rPr lang="en-US" b="1" dirty="0" smtClean="0"/>
              <a:t>Play Sound</a:t>
            </a:r>
            <a:r>
              <a:rPr lang="en-US" dirty="0" smtClean="0"/>
              <a:t>” and listen for the music in your headset.</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438400"/>
            <a:ext cx="6781800" cy="426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0193112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755648"/>
          </a:xfrm>
        </p:spPr>
        <p:txBody>
          <a:bodyPr>
            <a:normAutofit/>
          </a:bodyPr>
          <a:lstStyle/>
          <a:p>
            <a:pPr>
              <a:defRPr/>
            </a:pPr>
            <a:r>
              <a:rPr lang="en-US" dirty="0" smtClean="0"/>
              <a:t>Select your microphone from the list.</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438400"/>
            <a:ext cx="6433236"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2984314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755648"/>
          </a:xfrm>
        </p:spPr>
        <p:txBody>
          <a:bodyPr>
            <a:normAutofit/>
          </a:bodyPr>
          <a:lstStyle/>
          <a:p>
            <a:pPr>
              <a:defRPr/>
            </a:pPr>
            <a:r>
              <a:rPr lang="en-US" dirty="0" smtClean="0"/>
              <a:t>Test your microphone here.</a:t>
            </a: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81200"/>
            <a:ext cx="6705600" cy="442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1439574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755648"/>
          </a:xfrm>
        </p:spPr>
        <p:txBody>
          <a:bodyPr>
            <a:normAutofit/>
          </a:bodyPr>
          <a:lstStyle/>
          <a:p>
            <a:pPr>
              <a:defRPr/>
            </a:pPr>
            <a:r>
              <a:rPr lang="en-US" dirty="0" smtClean="0"/>
              <a:t>Set it to block out the BACKGROUND noise.</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2600"/>
            <a:ext cx="7239000" cy="458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7433590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755648"/>
          </a:xfrm>
        </p:spPr>
        <p:txBody>
          <a:bodyPr>
            <a:normAutofit/>
          </a:bodyPr>
          <a:lstStyle/>
          <a:p>
            <a:pPr>
              <a:defRPr/>
            </a:pPr>
            <a:r>
              <a:rPr lang="en-US" dirty="0" smtClean="0"/>
              <a:t>Select “Finish”.</a:t>
            </a: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362200"/>
            <a:ext cx="6629400" cy="420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0095534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lstStyle/>
          <a:p>
            <a:pPr>
              <a:defRPr/>
            </a:pPr>
            <a:r>
              <a:rPr lang="en-US" b="1" dirty="0" smtClean="0">
                <a:solidFill>
                  <a:srgbClr val="C00000"/>
                </a:solidFill>
              </a:rPr>
              <a:t>WARNING!!!!!</a:t>
            </a:r>
          </a:p>
        </p:txBody>
      </p:sp>
      <p:sp>
        <p:nvSpPr>
          <p:cNvPr id="629763" name="Rectangle 3"/>
          <p:cNvSpPr>
            <a:spLocks noGrp="1" noChangeArrowheads="1"/>
          </p:cNvSpPr>
          <p:nvPr>
            <p:ph type="body" sz="half" idx="2"/>
            <p:custDataLst>
              <p:tags r:id="rId3"/>
            </p:custDataLst>
          </p:nvPr>
        </p:nvSpPr>
        <p:spPr>
          <a:xfrm>
            <a:off x="1295400" y="1828801"/>
            <a:ext cx="6858000" cy="2514600"/>
          </a:xfrm>
        </p:spPr>
        <p:txBody>
          <a:bodyPr>
            <a:normAutofit/>
          </a:bodyPr>
          <a:lstStyle/>
          <a:p>
            <a:r>
              <a:rPr lang="en-US" dirty="0" smtClean="0"/>
              <a:t>Make sure that </a:t>
            </a:r>
            <a:r>
              <a:rPr lang="en-US" b="1" u="sng" dirty="0" smtClean="0">
                <a:solidFill>
                  <a:srgbClr val="FF0000"/>
                </a:solidFill>
              </a:rPr>
              <a:t>no-one</a:t>
            </a:r>
            <a:r>
              <a:rPr lang="en-US" dirty="0" smtClean="0"/>
              <a:t> in your house-hold (if you are working on a private home network):</a:t>
            </a:r>
          </a:p>
          <a:p>
            <a:pPr lvl="1"/>
            <a:r>
              <a:rPr lang="en-US" b="1" dirty="0" smtClean="0">
                <a:solidFill>
                  <a:srgbClr val="009ED6"/>
                </a:solidFill>
              </a:rPr>
              <a:t>Is watching any Internet movies</a:t>
            </a:r>
          </a:p>
          <a:p>
            <a:pPr lvl="1"/>
            <a:r>
              <a:rPr lang="en-US" b="1" dirty="0" smtClean="0">
                <a:solidFill>
                  <a:srgbClr val="009ED6"/>
                </a:solidFill>
              </a:rPr>
              <a:t>Playing any internet games</a:t>
            </a:r>
          </a:p>
        </p:txBody>
      </p:sp>
      <p:sp>
        <p:nvSpPr>
          <p:cNvPr id="6" name="Rectangle 3"/>
          <p:cNvSpPr txBox="1">
            <a:spLocks noChangeArrowheads="1"/>
          </p:cNvSpPr>
          <p:nvPr>
            <p:custDataLst>
              <p:tags r:id="rId4"/>
            </p:custDataLst>
          </p:nvPr>
        </p:nvSpPr>
        <p:spPr>
          <a:xfrm>
            <a:off x="1600200" y="4419600"/>
            <a:ext cx="6858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srgbClr val="C00000"/>
                </a:solidFill>
              </a:rPr>
              <a:t>… for the entire workshop day.  The system will need as much BANDWIDTH as you can give it.</a:t>
            </a:r>
          </a:p>
        </p:txBody>
      </p:sp>
    </p:spTree>
    <p:custDataLst>
      <p:tags r:id="rId1"/>
    </p:custDataLst>
    <p:extLst>
      <p:ext uri="{BB962C8B-B14F-4D97-AF65-F5344CB8AC3E}">
        <p14:creationId xmlns:p14="http://schemas.microsoft.com/office/powerpoint/2010/main" val="299552324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838200" y="3048000"/>
            <a:ext cx="7467600" cy="1362075"/>
          </a:xfrm>
        </p:spPr>
        <p:txBody>
          <a:bodyPr>
            <a:normAutofit/>
          </a:bodyPr>
          <a:lstStyle/>
          <a:p>
            <a:pPr>
              <a:defRPr/>
            </a:pPr>
            <a:r>
              <a:rPr lang="en-US" dirty="0" smtClean="0"/>
              <a:t>Lets look at the rest of the controls at the top of the screen.</a:t>
            </a:r>
          </a:p>
        </p:txBody>
      </p:sp>
    </p:spTree>
    <p:custDataLst>
      <p:tags r:id="rId1"/>
    </p:custDataLst>
    <p:extLst>
      <p:ext uri="{BB962C8B-B14F-4D97-AF65-F5344CB8AC3E}">
        <p14:creationId xmlns:p14="http://schemas.microsoft.com/office/powerpoint/2010/main" val="103848905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b="1" dirty="0" smtClean="0">
                <a:solidFill>
                  <a:srgbClr val="C00000"/>
                </a:solidFill>
              </a:rPr>
              <a:t>There are several controls at the top of the workspace:</a:t>
            </a:r>
          </a:p>
        </p:txBody>
      </p:sp>
      <p:sp>
        <p:nvSpPr>
          <p:cNvPr id="629763" name="Rectangle 3"/>
          <p:cNvSpPr>
            <a:spLocks noGrp="1" noChangeArrowheads="1"/>
          </p:cNvSpPr>
          <p:nvPr>
            <p:ph type="body" sz="half" idx="2"/>
            <p:custDataLst>
              <p:tags r:id="rId3"/>
            </p:custDataLst>
          </p:nvPr>
        </p:nvSpPr>
        <p:spPr>
          <a:xfrm>
            <a:off x="1295400" y="1828801"/>
            <a:ext cx="6858000" cy="2514599"/>
          </a:xfrm>
        </p:spPr>
        <p:txBody>
          <a:bodyPr>
            <a:normAutofit/>
          </a:bodyPr>
          <a:lstStyle/>
          <a:p>
            <a:r>
              <a:rPr lang="en-US" dirty="0" smtClean="0"/>
              <a:t>The button to mute your speakers.  You should normally leave this alone.</a:t>
            </a:r>
            <a:endParaRPr lang="en-US" b="1" dirty="0" smtClean="0">
              <a:solidFill>
                <a:srgbClr val="009ED6"/>
              </a:solidFill>
            </a:endParaRPr>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75" y="5181600"/>
            <a:ext cx="829056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9413846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b="1" dirty="0" smtClean="0">
                <a:solidFill>
                  <a:srgbClr val="C00000"/>
                </a:solidFill>
              </a:rPr>
              <a:t>There are several controls at the top of the workspace:</a:t>
            </a:r>
          </a:p>
        </p:txBody>
      </p:sp>
      <p:sp>
        <p:nvSpPr>
          <p:cNvPr id="629763" name="Rectangle 3"/>
          <p:cNvSpPr>
            <a:spLocks noGrp="1" noChangeArrowheads="1"/>
          </p:cNvSpPr>
          <p:nvPr>
            <p:ph type="body" sz="half" idx="2"/>
            <p:custDataLst>
              <p:tags r:id="rId3"/>
            </p:custDataLst>
          </p:nvPr>
        </p:nvSpPr>
        <p:spPr>
          <a:xfrm>
            <a:off x="1295400" y="1828801"/>
            <a:ext cx="3539555" cy="3047999"/>
          </a:xfrm>
        </p:spPr>
        <p:txBody>
          <a:bodyPr>
            <a:normAutofit/>
          </a:bodyPr>
          <a:lstStyle/>
          <a:p>
            <a:r>
              <a:rPr lang="en-US" dirty="0" smtClean="0"/>
              <a:t>The microphone button.  The 1</a:t>
            </a:r>
            <a:r>
              <a:rPr lang="en-US" baseline="30000" dirty="0" smtClean="0"/>
              <a:t>st</a:t>
            </a:r>
            <a:r>
              <a:rPr lang="en-US" dirty="0" smtClean="0"/>
              <a:t> time you select it in a session it will show a popup in which you should select ‘Allow’.</a:t>
            </a:r>
            <a:endParaRPr lang="en-US" b="1" dirty="0" smtClean="0">
              <a:solidFill>
                <a:srgbClr val="009ED6"/>
              </a:solidFill>
            </a:endParaRPr>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75" y="5181600"/>
            <a:ext cx="829056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8196" y="2057400"/>
            <a:ext cx="380816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559111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169" y="-1"/>
            <a:ext cx="7765662" cy="16476125"/>
          </a:xfrm>
          <a:prstGeom prst="rect">
            <a:avLst/>
          </a:prstGeom>
        </p:spPr>
      </p:pic>
      <p:sp>
        <p:nvSpPr>
          <p:cNvPr id="2" name="TextBox 1"/>
          <p:cNvSpPr txBox="1"/>
          <p:nvPr/>
        </p:nvSpPr>
        <p:spPr>
          <a:xfrm>
            <a:off x="152400" y="838200"/>
            <a:ext cx="6019800" cy="5324535"/>
          </a:xfrm>
          <a:prstGeom prst="rect">
            <a:avLst/>
          </a:prstGeom>
          <a:noFill/>
        </p:spPr>
        <p:txBody>
          <a:bodyPr wrap="square" rtlCol="0">
            <a:spAutoFit/>
          </a:bodyPr>
          <a:lstStyle/>
          <a:p>
            <a:r>
              <a:rPr lang="en-US" sz="3200" dirty="0" smtClean="0">
                <a:latin typeface="Comic Sans MS" pitchFamily="66" charset="0"/>
              </a:rPr>
              <a:t>What “kind” of High Speed Network?</a:t>
            </a:r>
          </a:p>
          <a:p>
            <a:endParaRPr lang="en-US" dirty="0">
              <a:latin typeface="Comic Sans MS" pitchFamily="66" charset="0"/>
            </a:endParaRPr>
          </a:p>
          <a:p>
            <a:pPr marL="285750" indent="-285750">
              <a:buFont typeface="Arial" pitchFamily="34" charset="0"/>
              <a:buChar char="•"/>
            </a:pPr>
            <a:r>
              <a:rPr lang="en-US" sz="2400" dirty="0" smtClean="0">
                <a:latin typeface="Comic Sans MS" pitchFamily="66" charset="0"/>
              </a:rPr>
              <a:t>Must be Cable  or Phone Company High Speed connection. </a:t>
            </a:r>
          </a:p>
          <a:p>
            <a:pPr marL="742950" lvl="1" indent="-285750">
              <a:buFont typeface="Arial" pitchFamily="34" charset="0"/>
              <a:buChar char="•"/>
            </a:pPr>
            <a:r>
              <a:rPr lang="en-US" sz="2400" dirty="0" smtClean="0">
                <a:latin typeface="Comic Sans MS" pitchFamily="66" charset="0"/>
              </a:rPr>
              <a:t>Satellite or Dial-up is not allowed. </a:t>
            </a:r>
          </a:p>
          <a:p>
            <a:pPr marL="285750" indent="-285750">
              <a:buFont typeface="Arial" pitchFamily="34" charset="0"/>
              <a:buChar char="•"/>
            </a:pPr>
            <a:r>
              <a:rPr lang="en-US" sz="2400" dirty="0" smtClean="0">
                <a:latin typeface="Comic Sans MS" pitchFamily="66" charset="0"/>
              </a:rPr>
              <a:t>If on a wireless network at home, it is preferred that you get a cable and connect directly to your modem.</a:t>
            </a:r>
          </a:p>
          <a:p>
            <a:pPr marL="285750" indent="-285750">
              <a:buFont typeface="Arial" pitchFamily="34" charset="0"/>
              <a:buChar char="•"/>
            </a:pPr>
            <a:r>
              <a:rPr lang="en-US" sz="2400" b="1" dirty="0" smtClean="0">
                <a:solidFill>
                  <a:srgbClr val="FF0000"/>
                </a:solidFill>
                <a:latin typeface="Comic Sans MS" pitchFamily="66" charset="0"/>
              </a:rPr>
              <a:t>Connections at work might not work.  If the system is behind a firewall, the firewall may prevent the necessary access.</a:t>
            </a:r>
            <a:endParaRPr lang="en-US" sz="2400" b="1" dirty="0">
              <a:solidFill>
                <a:srgbClr val="FF0000"/>
              </a:solidFill>
              <a:latin typeface="Comic Sans MS" pitchFamily="66" charset="0"/>
            </a:endParaRPr>
          </a:p>
          <a:p>
            <a:endParaRPr lang="en-US" dirty="0"/>
          </a:p>
        </p:txBody>
      </p:sp>
    </p:spTree>
    <p:extLst>
      <p:ext uri="{BB962C8B-B14F-4D97-AF65-F5344CB8AC3E}">
        <p14:creationId xmlns:p14="http://schemas.microsoft.com/office/powerpoint/2010/main" val="1537034326"/>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b="1" dirty="0" smtClean="0">
                <a:solidFill>
                  <a:srgbClr val="C00000"/>
                </a:solidFill>
              </a:rPr>
              <a:t>There are several controls at the top of the workspace:</a:t>
            </a:r>
          </a:p>
        </p:txBody>
      </p:sp>
      <p:sp>
        <p:nvSpPr>
          <p:cNvPr id="629763" name="Rectangle 3"/>
          <p:cNvSpPr>
            <a:spLocks noGrp="1" noChangeArrowheads="1"/>
          </p:cNvSpPr>
          <p:nvPr>
            <p:ph type="body" sz="half" idx="2"/>
            <p:custDataLst>
              <p:tags r:id="rId3"/>
            </p:custDataLst>
          </p:nvPr>
        </p:nvSpPr>
        <p:spPr>
          <a:xfrm>
            <a:off x="1295400" y="1828801"/>
            <a:ext cx="6858000" cy="761999"/>
          </a:xfrm>
        </p:spPr>
        <p:txBody>
          <a:bodyPr>
            <a:normAutofit/>
          </a:bodyPr>
          <a:lstStyle/>
          <a:p>
            <a:r>
              <a:rPr lang="en-US" dirty="0" smtClean="0"/>
              <a:t>The microphone is on when it is green.</a:t>
            </a:r>
            <a:endParaRPr lang="en-US" b="1" dirty="0" smtClean="0">
              <a:solidFill>
                <a:srgbClr val="009ED6"/>
              </a:solidFill>
            </a:endParaRPr>
          </a:p>
        </p:txBody>
      </p:sp>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667000"/>
            <a:ext cx="787790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custDataLst>
              <p:tags r:id="rId4"/>
            </p:custDataLst>
          </p:nvPr>
        </p:nvSpPr>
        <p:spPr>
          <a:xfrm>
            <a:off x="1271954" y="4032142"/>
            <a:ext cx="4900246" cy="236865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You should keep it muted when you are not using it.  </a:t>
            </a:r>
            <a:r>
              <a:rPr lang="en-US" sz="3400" i="1" dirty="0" smtClean="0">
                <a:solidFill>
                  <a:srgbClr val="C00000"/>
                </a:solidFill>
              </a:rPr>
              <a:t>THIS IS VERY IMPORTANT FOR THIS WORKSHOP TO RUN SMOOTHLY.</a:t>
            </a:r>
            <a:endParaRPr lang="en-US" sz="3400" b="1" i="1" dirty="0" smtClean="0">
              <a:solidFill>
                <a:srgbClr val="C00000"/>
              </a:solidFill>
            </a:endParaRPr>
          </a:p>
        </p:txBody>
      </p:sp>
      <p:pic>
        <p:nvPicPr>
          <p:cNvPr id="143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3491" y="4419600"/>
            <a:ext cx="251460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4738064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b="1" dirty="0" smtClean="0">
                <a:solidFill>
                  <a:srgbClr val="C00000"/>
                </a:solidFill>
              </a:rPr>
              <a:t>There are several controls at the top of the workspace:</a:t>
            </a:r>
          </a:p>
        </p:txBody>
      </p:sp>
      <p:sp>
        <p:nvSpPr>
          <p:cNvPr id="629763" name="Rectangle 3"/>
          <p:cNvSpPr>
            <a:spLocks noGrp="1" noChangeArrowheads="1"/>
          </p:cNvSpPr>
          <p:nvPr>
            <p:ph type="body" sz="half" idx="2"/>
            <p:custDataLst>
              <p:tags r:id="rId3"/>
            </p:custDataLst>
          </p:nvPr>
        </p:nvSpPr>
        <p:spPr>
          <a:xfrm>
            <a:off x="1295400" y="1524001"/>
            <a:ext cx="6858000" cy="2057400"/>
          </a:xfrm>
        </p:spPr>
        <p:txBody>
          <a:bodyPr>
            <a:normAutofit/>
          </a:bodyPr>
          <a:lstStyle/>
          <a:p>
            <a:r>
              <a:rPr lang="en-US" dirty="0" smtClean="0"/>
              <a:t>It is possible we will not be able to hear you well enough.  If so, click on the arrow next to the </a:t>
            </a:r>
            <a:r>
              <a:rPr lang="en-US" dirty="0" err="1" smtClean="0"/>
              <a:t>mic</a:t>
            </a:r>
            <a:r>
              <a:rPr lang="en-US" dirty="0" smtClean="0"/>
              <a:t> and select:  Adjust Microphone volume….</a:t>
            </a:r>
            <a:endParaRPr lang="en-US" b="1" dirty="0" smtClean="0">
              <a:solidFill>
                <a:srgbClr val="009ED6"/>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581400"/>
            <a:ext cx="6705600" cy="287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6307648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b="1" dirty="0" smtClean="0">
                <a:solidFill>
                  <a:srgbClr val="C00000"/>
                </a:solidFill>
              </a:rPr>
              <a:t>There are several controls at the top of the workspace:</a:t>
            </a:r>
          </a:p>
        </p:txBody>
      </p:sp>
      <p:sp>
        <p:nvSpPr>
          <p:cNvPr id="629763" name="Rectangle 3"/>
          <p:cNvSpPr>
            <a:spLocks noGrp="1" noChangeArrowheads="1"/>
          </p:cNvSpPr>
          <p:nvPr>
            <p:ph type="body" sz="half" idx="2"/>
            <p:custDataLst>
              <p:tags r:id="rId3"/>
            </p:custDataLst>
          </p:nvPr>
        </p:nvSpPr>
        <p:spPr>
          <a:xfrm>
            <a:off x="1295400" y="1828801"/>
            <a:ext cx="6858000" cy="2743199"/>
          </a:xfrm>
        </p:spPr>
        <p:txBody>
          <a:bodyPr>
            <a:normAutofit/>
          </a:bodyPr>
          <a:lstStyle/>
          <a:p>
            <a:r>
              <a:rPr lang="en-US" dirty="0" smtClean="0"/>
              <a:t>Don’t turn your camera on unless asked.  The more cameras running, the less bandwidth is available for what the workshop needs to do.  It might prevent window sharing!</a:t>
            </a:r>
            <a:endParaRPr lang="en-US" b="1" dirty="0" smtClean="0">
              <a:solidFill>
                <a:srgbClr val="009ED6"/>
              </a:solidFill>
            </a:endParaRPr>
          </a:p>
        </p:txBody>
      </p: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193" y="4800600"/>
            <a:ext cx="750025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5332574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b="1" dirty="0" smtClean="0">
                <a:solidFill>
                  <a:srgbClr val="C00000"/>
                </a:solidFill>
              </a:rPr>
              <a:t>There are several controls at the top of the workspace:</a:t>
            </a:r>
          </a:p>
        </p:txBody>
      </p:sp>
      <p:sp>
        <p:nvSpPr>
          <p:cNvPr id="629763" name="Rectangle 3"/>
          <p:cNvSpPr>
            <a:spLocks noGrp="1" noChangeArrowheads="1"/>
          </p:cNvSpPr>
          <p:nvPr>
            <p:ph type="body" sz="half" idx="2"/>
            <p:custDataLst>
              <p:tags r:id="rId3"/>
            </p:custDataLst>
          </p:nvPr>
        </p:nvSpPr>
        <p:spPr>
          <a:xfrm>
            <a:off x="1295400" y="1828801"/>
            <a:ext cx="6858000" cy="2743199"/>
          </a:xfrm>
        </p:spPr>
        <p:txBody>
          <a:bodyPr>
            <a:normAutofit/>
          </a:bodyPr>
          <a:lstStyle/>
          <a:p>
            <a:r>
              <a:rPr lang="en-US" dirty="0" smtClean="0"/>
              <a:t>While it might seem nice to have all of the workshop attendees showing on the screen, it is usually counter productive.</a:t>
            </a:r>
            <a:endParaRPr lang="en-US" b="1" dirty="0" smtClean="0">
              <a:solidFill>
                <a:srgbClr val="009ED6"/>
              </a:solidFill>
            </a:endParaRPr>
          </a:p>
        </p:txBody>
      </p: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193" y="4800600"/>
            <a:ext cx="750025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3396531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b="1" dirty="0" smtClean="0">
                <a:solidFill>
                  <a:srgbClr val="C00000"/>
                </a:solidFill>
              </a:rPr>
              <a:t>There are several controls at the top of the workspace:</a:t>
            </a:r>
          </a:p>
        </p:txBody>
      </p:sp>
      <p:sp>
        <p:nvSpPr>
          <p:cNvPr id="629763" name="Rectangle 3"/>
          <p:cNvSpPr>
            <a:spLocks noGrp="1" noChangeArrowheads="1"/>
          </p:cNvSpPr>
          <p:nvPr>
            <p:ph type="body" sz="half" idx="2"/>
            <p:custDataLst>
              <p:tags r:id="rId3"/>
            </p:custDataLst>
          </p:nvPr>
        </p:nvSpPr>
        <p:spPr>
          <a:xfrm>
            <a:off x="914400" y="1371600"/>
            <a:ext cx="4800600" cy="5245692"/>
          </a:xfrm>
        </p:spPr>
        <p:txBody>
          <a:bodyPr>
            <a:normAutofit/>
          </a:bodyPr>
          <a:lstStyle/>
          <a:p>
            <a:pPr marL="0" indent="0">
              <a:buNone/>
            </a:pPr>
            <a:r>
              <a:rPr lang="en-US" dirty="0" smtClean="0"/>
              <a:t>And finally, there are the icons.  The most important ones are the</a:t>
            </a:r>
          </a:p>
          <a:p>
            <a:r>
              <a:rPr lang="en-US" b="1" dirty="0" smtClean="0">
                <a:solidFill>
                  <a:srgbClr val="009ED6"/>
                </a:solidFill>
              </a:rPr>
              <a:t>Raise Hand and</a:t>
            </a:r>
          </a:p>
          <a:p>
            <a:r>
              <a:rPr lang="en-US" b="1" dirty="0" smtClean="0">
                <a:solidFill>
                  <a:srgbClr val="009ED6"/>
                </a:solidFill>
              </a:rPr>
              <a:t>Step Away </a:t>
            </a:r>
          </a:p>
          <a:p>
            <a:pPr marL="0" indent="0">
              <a:buNone/>
            </a:pPr>
            <a:r>
              <a:rPr lang="en-US" dirty="0" smtClean="0">
                <a:solidFill>
                  <a:srgbClr val="003300"/>
                </a:solidFill>
              </a:rPr>
              <a:t>icons.</a:t>
            </a:r>
          </a:p>
          <a:p>
            <a:pPr marL="0" indent="0">
              <a:buNone/>
            </a:pPr>
            <a:r>
              <a:rPr lang="en-US" dirty="0" smtClean="0">
                <a:solidFill>
                  <a:srgbClr val="003300"/>
                </a:solidFill>
              </a:rPr>
              <a:t>When you select one it will appear next to your name in the name list to get the leaders attention.</a:t>
            </a:r>
          </a:p>
        </p:txBody>
      </p:sp>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143000"/>
            <a:ext cx="2419350" cy="547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1643943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838200" y="3048000"/>
            <a:ext cx="7467600" cy="1905000"/>
          </a:xfrm>
        </p:spPr>
        <p:txBody>
          <a:bodyPr>
            <a:normAutofit fontScale="90000"/>
          </a:bodyPr>
          <a:lstStyle/>
          <a:p>
            <a:pPr>
              <a:defRPr/>
            </a:pPr>
            <a:r>
              <a:rPr lang="en-US" dirty="0" smtClean="0"/>
              <a:t>That should complete the introduction.  We are looking forward to meeting you on-line on ADOBE CONNECT.</a:t>
            </a:r>
          </a:p>
        </p:txBody>
      </p:sp>
    </p:spTree>
    <p:custDataLst>
      <p:tags r:id="rId1"/>
    </p:custData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838200" y="3048000"/>
            <a:ext cx="7467600" cy="1905000"/>
          </a:xfrm>
        </p:spPr>
        <p:txBody>
          <a:bodyPr>
            <a:normAutofit fontScale="90000"/>
          </a:bodyPr>
          <a:lstStyle/>
          <a:p>
            <a:pPr>
              <a:defRPr/>
            </a:pPr>
            <a:r>
              <a:rPr lang="en-US" dirty="0" smtClean="0"/>
              <a:t>The keys to making this workshop a success is to be patient, attentive, and flexible.</a:t>
            </a:r>
          </a:p>
        </p:txBody>
      </p:sp>
    </p:spTree>
    <p:custDataLst>
      <p:tags r:id="rId1"/>
    </p:custDataLst>
    <p:extLst>
      <p:ext uri="{BB962C8B-B14F-4D97-AF65-F5344CB8AC3E}">
        <p14:creationId xmlns:p14="http://schemas.microsoft.com/office/powerpoint/2010/main" val="36457839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838200" y="3048000"/>
            <a:ext cx="7467600" cy="1905000"/>
          </a:xfrm>
        </p:spPr>
        <p:txBody>
          <a:bodyPr>
            <a:normAutofit fontScale="90000"/>
          </a:bodyPr>
          <a:lstStyle/>
          <a:p>
            <a:pPr>
              <a:defRPr/>
            </a:pPr>
            <a:r>
              <a:rPr lang="en-US" dirty="0" smtClean="0"/>
              <a:t>Above all, do as much prep work as possible.  Attempting the labs ahead of time and having a list of questions </a:t>
            </a:r>
            <a:r>
              <a:rPr lang="en-US" u="sng" dirty="0" smtClean="0">
                <a:solidFill>
                  <a:srgbClr val="FF0000"/>
                </a:solidFill>
              </a:rPr>
              <a:t>helps a lot!!!!</a:t>
            </a:r>
          </a:p>
        </p:txBody>
      </p:sp>
    </p:spTree>
    <p:custDataLst>
      <p:tags r:id="rId1"/>
    </p:custDataLst>
    <p:extLst>
      <p:ext uri="{BB962C8B-B14F-4D97-AF65-F5344CB8AC3E}">
        <p14:creationId xmlns:p14="http://schemas.microsoft.com/office/powerpoint/2010/main" val="59180868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762000"/>
            <a:ext cx="5105400" cy="2552700"/>
          </a:xfrm>
        </p:spPr>
        <p:txBody>
          <a:bodyPr>
            <a:normAutofit fontScale="90000"/>
          </a:bodyPr>
          <a:lstStyle/>
          <a:p>
            <a:r>
              <a:rPr lang="en-US" dirty="0" smtClean="0"/>
              <a:t>The Followings are the contacts, if you have any problem: </a:t>
            </a:r>
            <a:r>
              <a:rPr lang="en-US" sz="3300" dirty="0" smtClean="0">
                <a:solidFill>
                  <a:srgbClr val="FF0000"/>
                </a:solidFill>
              </a:rPr>
              <a:t>If you have any issue contact us immediately!</a:t>
            </a:r>
            <a:br>
              <a:rPr lang="en-US" sz="3300" dirty="0" smtClean="0">
                <a:solidFill>
                  <a:srgbClr val="FF0000"/>
                </a:solidFill>
              </a:rPr>
            </a:br>
            <a:endParaRPr lang="en-US" sz="3300" dirty="0">
              <a:solidFill>
                <a:srgbClr val="FF0000"/>
              </a:solidFill>
            </a:endParaRPr>
          </a:p>
        </p:txBody>
      </p:sp>
      <p:sp>
        <p:nvSpPr>
          <p:cNvPr id="3" name="Picture Placeholder 2"/>
          <p:cNvSpPr>
            <a:spLocks noGrp="1"/>
          </p:cNvSpPr>
          <p:nvPr>
            <p:ph type="pic" sz="quarter" idx="13"/>
          </p:nvPr>
        </p:nvSpPr>
        <p:spPr>
          <a:xfrm>
            <a:off x="6858000" y="5867400"/>
            <a:ext cx="2133600" cy="990600"/>
          </a:xfrm>
        </p:spPr>
      </p:sp>
      <p:sp>
        <p:nvSpPr>
          <p:cNvPr id="4" name="Rectangle 3"/>
          <p:cNvSpPr/>
          <p:nvPr/>
        </p:nvSpPr>
        <p:spPr>
          <a:xfrm>
            <a:off x="1524000" y="2895600"/>
            <a:ext cx="6858000" cy="3447098"/>
          </a:xfrm>
          <a:prstGeom prst="rect">
            <a:avLst/>
          </a:prstGeom>
        </p:spPr>
        <p:txBody>
          <a:bodyPr wrap="square">
            <a:spAutoFit/>
          </a:bodyPr>
          <a:lstStyle/>
          <a:p>
            <a:pPr>
              <a:tabLst>
                <a:tab pos="685800" algn="l"/>
                <a:tab pos="4291013" algn="l"/>
              </a:tabLst>
            </a:pPr>
            <a:r>
              <a:rPr lang="en-US" sz="2000" b="1" dirty="0" smtClean="0"/>
              <a:t>ODU:	Steve </a:t>
            </a:r>
            <a:r>
              <a:rPr lang="en-US" sz="2000" b="1" dirty="0"/>
              <a:t>Hsiung, </a:t>
            </a:r>
            <a:r>
              <a:rPr lang="en-US" sz="2000" b="1" dirty="0" smtClean="0"/>
              <a:t>(757)683-4606 	shsiung@odu.edu</a:t>
            </a:r>
            <a:endParaRPr lang="en-US" sz="2000" b="1" dirty="0"/>
          </a:p>
          <a:p>
            <a:pPr>
              <a:tabLst>
                <a:tab pos="685800" algn="l"/>
                <a:tab pos="4291013" algn="l"/>
              </a:tabLst>
            </a:pPr>
            <a:r>
              <a:rPr lang="en-US" sz="2000" b="1" dirty="0" smtClean="0"/>
              <a:t>ODU:	Richard </a:t>
            </a:r>
            <a:r>
              <a:rPr lang="en-US" sz="2000" b="1" dirty="0"/>
              <a:t>Jones</a:t>
            </a:r>
            <a:r>
              <a:rPr lang="en-US" sz="2000" b="1" dirty="0" smtClean="0"/>
              <a:t>, (757)683-3775	rljones@odu.edu</a:t>
            </a:r>
            <a:endParaRPr lang="en-US" sz="2000" b="1" dirty="0"/>
          </a:p>
          <a:p>
            <a:pPr>
              <a:tabLst>
                <a:tab pos="685800" algn="l"/>
                <a:tab pos="4291013" algn="l"/>
              </a:tabLst>
            </a:pPr>
            <a:r>
              <a:rPr lang="en-US" sz="2000" b="1" dirty="0" smtClean="0"/>
              <a:t>ODU:	John </a:t>
            </a:r>
            <a:r>
              <a:rPr lang="en-US" sz="2000" b="1" dirty="0"/>
              <a:t>Ritz,  (</a:t>
            </a:r>
            <a:r>
              <a:rPr lang="en-US" sz="2000" b="1" dirty="0" smtClean="0"/>
              <a:t>757)683-5226</a:t>
            </a:r>
            <a:r>
              <a:rPr lang="en-US" sz="2000" b="1" dirty="0"/>
              <a:t>	jritz@odu.edu</a:t>
            </a:r>
          </a:p>
          <a:p>
            <a:pPr>
              <a:tabLst>
                <a:tab pos="685800" algn="l"/>
                <a:tab pos="4291013" algn="l"/>
              </a:tabLst>
            </a:pPr>
            <a:r>
              <a:rPr lang="en-US" sz="2000" b="1" dirty="0" smtClean="0"/>
              <a:t>WSU:	</a:t>
            </a:r>
            <a:r>
              <a:rPr lang="en-US" sz="2000" b="1" dirty="0" err="1" smtClean="0"/>
              <a:t>Ece</a:t>
            </a:r>
            <a:r>
              <a:rPr lang="en-US" sz="2000" b="1" dirty="0" smtClean="0"/>
              <a:t> </a:t>
            </a:r>
            <a:r>
              <a:rPr lang="en-US" sz="2000" b="1" dirty="0" err="1"/>
              <a:t>Yaprak</a:t>
            </a:r>
            <a:r>
              <a:rPr lang="en-US" sz="2000" b="1" dirty="0"/>
              <a:t>, (313)577-8075	yaprak@wayne.edu</a:t>
            </a:r>
          </a:p>
          <a:p>
            <a:pPr>
              <a:tabLst>
                <a:tab pos="685800" algn="l"/>
                <a:tab pos="4291013" algn="l"/>
              </a:tabLst>
            </a:pPr>
            <a:r>
              <a:rPr lang="en-US" sz="2000" b="1" dirty="0" smtClean="0"/>
              <a:t>BRCC:	Jim </a:t>
            </a:r>
            <a:r>
              <a:rPr lang="en-US" sz="2000" b="1" dirty="0" err="1" smtClean="0"/>
              <a:t>Eiland</a:t>
            </a:r>
            <a:r>
              <a:rPr lang="en-US" sz="2000" b="1" dirty="0" smtClean="0"/>
              <a:t>,  </a:t>
            </a:r>
            <a:r>
              <a:rPr lang="en-US" sz="2000" b="1" dirty="0"/>
              <a:t>(</a:t>
            </a:r>
            <a:r>
              <a:rPr lang="en-US" sz="2000" b="1" dirty="0" smtClean="0"/>
              <a:t>540)234-9261-X2274	EilandJ@brcc.edu</a:t>
            </a:r>
            <a:endParaRPr lang="en-US" sz="2000" b="1" dirty="0"/>
          </a:p>
          <a:p>
            <a:pPr>
              <a:tabLst>
                <a:tab pos="685800" algn="l"/>
                <a:tab pos="4291013" algn="l"/>
              </a:tabLst>
            </a:pPr>
            <a:r>
              <a:rPr lang="en-US" sz="2000" b="1" dirty="0" smtClean="0"/>
              <a:t>TCC:	Tom </a:t>
            </a:r>
            <a:r>
              <a:rPr lang="en-US" sz="2000" b="1" dirty="0"/>
              <a:t>Stout,  (757)822-5230	tstout@tcc.edu</a:t>
            </a:r>
          </a:p>
          <a:p>
            <a:pPr>
              <a:tabLst>
                <a:tab pos="685800" algn="l"/>
                <a:tab pos="4291013" algn="l"/>
              </a:tabLst>
            </a:pPr>
            <a:r>
              <a:rPr lang="en-US" sz="2000" b="1" dirty="0" smtClean="0"/>
              <a:t>TCC:	Richard </a:t>
            </a:r>
            <a:r>
              <a:rPr lang="en-US" sz="2000" b="1" dirty="0" err="1"/>
              <a:t>Seriani</a:t>
            </a:r>
            <a:r>
              <a:rPr lang="en-US" sz="2000" b="1" dirty="0"/>
              <a:t> , (757)410-7889	</a:t>
            </a:r>
            <a:r>
              <a:rPr lang="en-US" sz="2000" b="1" dirty="0" smtClean="0"/>
              <a:t>rseriani@tcc.edu</a:t>
            </a:r>
          </a:p>
          <a:p>
            <a:pPr>
              <a:tabLst>
                <a:tab pos="685800" algn="l"/>
                <a:tab pos="4291013" algn="l"/>
              </a:tabLst>
            </a:pPr>
            <a:r>
              <a:rPr lang="en-US" sz="2000" b="1" dirty="0" smtClean="0"/>
              <a:t>BTC:	Sam Cheung, (360)752-8455	</a:t>
            </a:r>
            <a:r>
              <a:rPr lang="en-US" sz="2000" b="1" dirty="0" smtClean="0"/>
              <a:t>scheung@btc.ctc.edu</a:t>
            </a:r>
          </a:p>
          <a:p>
            <a:pPr>
              <a:tabLst>
                <a:tab pos="685800" algn="l"/>
                <a:tab pos="4291013" algn="l"/>
              </a:tabLst>
            </a:pPr>
            <a:r>
              <a:rPr lang="en-US" sz="2000" b="1" dirty="0" smtClean="0"/>
              <a:t>ONU: 	</a:t>
            </a:r>
            <a:r>
              <a:rPr lang="en-US" sz="2000" b="1" dirty="0" err="1" smtClean="0"/>
              <a:t>Feng</a:t>
            </a:r>
            <a:r>
              <a:rPr lang="en-US" sz="2000" b="1" dirty="0" smtClean="0"/>
              <a:t> </a:t>
            </a:r>
            <a:r>
              <a:rPr lang="en-US" sz="2000" b="1" dirty="0" err="1" smtClean="0"/>
              <a:t>Jao</a:t>
            </a:r>
            <a:r>
              <a:rPr lang="en-US" sz="2000" b="1" dirty="0" smtClean="0"/>
              <a:t>, </a:t>
            </a:r>
            <a:r>
              <a:rPr lang="en-US" sz="2000" b="1" smtClean="0"/>
              <a:t>(419)634-3679 </a:t>
            </a:r>
            <a:r>
              <a:rPr lang="en-US" sz="2000" b="1" dirty="0" smtClean="0"/>
              <a:t>	web and server </a:t>
            </a:r>
            <a:r>
              <a:rPr lang="en-US" sz="2000" b="1" dirty="0" err="1" smtClean="0"/>
              <a:t>adm</a:t>
            </a:r>
            <a:endParaRPr lang="en-US" sz="2000" b="1" dirty="0" smtClean="0"/>
          </a:p>
          <a:p>
            <a:pPr>
              <a:tabLst>
                <a:tab pos="685800" algn="l"/>
                <a:tab pos="4291013" algn="l"/>
              </a:tabLst>
            </a:pPr>
            <a:r>
              <a:rPr lang="en-US" sz="2000" b="1" dirty="0"/>
              <a:t>	</a:t>
            </a:r>
            <a:r>
              <a:rPr lang="en-US" sz="2000" b="1" dirty="0" smtClean="0"/>
              <a:t>	f-jao@onu.edu</a:t>
            </a:r>
            <a:endParaRPr lang="en-US" sz="2000" b="1" dirty="0"/>
          </a:p>
          <a:p>
            <a:endParaRPr lang="en-US" dirty="0"/>
          </a:p>
        </p:txBody>
      </p:sp>
    </p:spTree>
    <p:extLst>
      <p:ext uri="{BB962C8B-B14F-4D97-AF65-F5344CB8AC3E}">
        <p14:creationId xmlns:p14="http://schemas.microsoft.com/office/powerpoint/2010/main" val="310989578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you will need:</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A high speed internet connection</a:t>
            </a:r>
          </a:p>
          <a:p>
            <a:r>
              <a:rPr lang="en-US" b="1" dirty="0" smtClean="0">
                <a:solidFill>
                  <a:srgbClr val="C00000"/>
                </a:solidFill>
              </a:rPr>
              <a:t>A Headset with a boom </a:t>
            </a:r>
            <a:r>
              <a:rPr lang="en-US" b="1" dirty="0" err="1" smtClean="0">
                <a:solidFill>
                  <a:srgbClr val="C00000"/>
                </a:solidFill>
              </a:rPr>
              <a:t>mic</a:t>
            </a:r>
            <a:endParaRPr lang="en-US" b="1" dirty="0" smtClean="0">
              <a:solidFill>
                <a:srgbClr val="C00000"/>
              </a:solidFill>
            </a:endParaRPr>
          </a:p>
        </p:txBody>
      </p:sp>
    </p:spTree>
    <p:custDataLst>
      <p:tags r:id="rId1"/>
    </p:custDataLst>
    <p:extLst>
      <p:ext uri="{BB962C8B-B14F-4D97-AF65-F5344CB8AC3E}">
        <p14:creationId xmlns:p14="http://schemas.microsoft.com/office/powerpoint/2010/main" val="2205620398"/>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169" y="-1"/>
            <a:ext cx="7765662" cy="16476125"/>
          </a:xfrm>
          <a:prstGeom prst="rect">
            <a:avLst/>
          </a:prstGeom>
        </p:spPr>
      </p:pic>
      <p:sp>
        <p:nvSpPr>
          <p:cNvPr id="2" name="TextBox 1"/>
          <p:cNvSpPr txBox="1"/>
          <p:nvPr/>
        </p:nvSpPr>
        <p:spPr>
          <a:xfrm>
            <a:off x="152400" y="838200"/>
            <a:ext cx="6019800" cy="4308872"/>
          </a:xfrm>
          <a:prstGeom prst="rect">
            <a:avLst/>
          </a:prstGeom>
          <a:noFill/>
        </p:spPr>
        <p:txBody>
          <a:bodyPr wrap="square" rtlCol="0">
            <a:spAutoFit/>
          </a:bodyPr>
          <a:lstStyle/>
          <a:p>
            <a:r>
              <a:rPr lang="en-US" sz="3200" dirty="0" smtClean="0">
                <a:latin typeface="Comic Sans MS" pitchFamily="66" charset="0"/>
              </a:rPr>
              <a:t>Why not just use the built in speakers in the computer?</a:t>
            </a:r>
          </a:p>
          <a:p>
            <a:endParaRPr lang="en-US" dirty="0">
              <a:latin typeface="Comic Sans MS" pitchFamily="66" charset="0"/>
            </a:endParaRPr>
          </a:p>
          <a:p>
            <a:pPr marL="285750" indent="-285750">
              <a:buFont typeface="Arial" pitchFamily="34" charset="0"/>
              <a:buChar char="•"/>
            </a:pPr>
            <a:r>
              <a:rPr lang="en-US" sz="2400" dirty="0" smtClean="0">
                <a:latin typeface="Comic Sans MS" pitchFamily="66" charset="0"/>
              </a:rPr>
              <a:t>Because there will be times when there this will cause feedback into the system.  This is </a:t>
            </a:r>
            <a:r>
              <a:rPr lang="en-US" sz="2400" b="1" u="sng" dirty="0" smtClean="0">
                <a:latin typeface="Comic Sans MS" pitchFamily="66" charset="0"/>
              </a:rPr>
              <a:t>important</a:t>
            </a:r>
            <a:r>
              <a:rPr lang="en-US" sz="2400" dirty="0" smtClean="0">
                <a:latin typeface="Comic Sans MS" pitchFamily="66" charset="0"/>
              </a:rPr>
              <a:t>.  As far as the boom </a:t>
            </a:r>
            <a:r>
              <a:rPr lang="en-US" sz="2400" dirty="0" err="1" smtClean="0">
                <a:latin typeface="Comic Sans MS" pitchFamily="66" charset="0"/>
              </a:rPr>
              <a:t>mic</a:t>
            </a:r>
            <a:r>
              <a:rPr lang="en-US" sz="2400" dirty="0" smtClean="0">
                <a:latin typeface="Comic Sans MS" pitchFamily="66" charset="0"/>
              </a:rPr>
              <a:t>, this is optional.  You can use the built-in </a:t>
            </a:r>
            <a:r>
              <a:rPr lang="en-US" sz="2400" dirty="0" err="1" smtClean="0">
                <a:latin typeface="Comic Sans MS" pitchFamily="66" charset="0"/>
              </a:rPr>
              <a:t>mic</a:t>
            </a:r>
            <a:r>
              <a:rPr lang="en-US" sz="2400" dirty="0" smtClean="0">
                <a:latin typeface="Comic Sans MS" pitchFamily="66" charset="0"/>
              </a:rPr>
              <a:t> or the one in your webcam.</a:t>
            </a:r>
          </a:p>
          <a:p>
            <a:pPr marL="285750" indent="-285750">
              <a:buFont typeface="Arial" pitchFamily="34" charset="0"/>
              <a:buChar char="•"/>
            </a:pPr>
            <a:r>
              <a:rPr lang="en-US" sz="2400" b="1" dirty="0" smtClean="0">
                <a:solidFill>
                  <a:srgbClr val="C00000"/>
                </a:solidFill>
                <a:latin typeface="Comic Sans MS" pitchFamily="66" charset="0"/>
              </a:rPr>
              <a:t>This is supplied to you for the WORKSHOP.</a:t>
            </a:r>
            <a:endParaRPr lang="en-US" b="1" dirty="0">
              <a:solidFill>
                <a:srgbClr val="C00000"/>
              </a:solidFill>
            </a:endParaRPr>
          </a:p>
        </p:txBody>
      </p:sp>
    </p:spTree>
    <p:extLst>
      <p:ext uri="{BB962C8B-B14F-4D97-AF65-F5344CB8AC3E}">
        <p14:creationId xmlns:p14="http://schemas.microsoft.com/office/powerpoint/2010/main" val="399272081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you will need:</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A high speed internet connection</a:t>
            </a:r>
          </a:p>
          <a:p>
            <a:r>
              <a:rPr lang="en-US" dirty="0" smtClean="0"/>
              <a:t>A Headset with a boom </a:t>
            </a:r>
            <a:r>
              <a:rPr lang="en-US" dirty="0" err="1" smtClean="0"/>
              <a:t>mic</a:t>
            </a:r>
            <a:endParaRPr lang="en-US" dirty="0" smtClean="0"/>
          </a:p>
          <a:p>
            <a:r>
              <a:rPr lang="en-US" b="1" dirty="0" smtClean="0">
                <a:solidFill>
                  <a:srgbClr val="C00000"/>
                </a:solidFill>
              </a:rPr>
              <a:t>A Web-cam with microphone and software for displaying the camera output on the desktop. </a:t>
            </a:r>
          </a:p>
        </p:txBody>
      </p:sp>
    </p:spTree>
    <p:custDataLst>
      <p:tags r:id="rId1"/>
    </p:custDataLst>
    <p:extLst>
      <p:ext uri="{BB962C8B-B14F-4D97-AF65-F5344CB8AC3E}">
        <p14:creationId xmlns:p14="http://schemas.microsoft.com/office/powerpoint/2010/main" val="204434397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169" y="-1"/>
            <a:ext cx="7765662" cy="16476125"/>
          </a:xfrm>
          <a:prstGeom prst="rect">
            <a:avLst/>
          </a:prstGeom>
        </p:spPr>
      </p:pic>
      <p:sp>
        <p:nvSpPr>
          <p:cNvPr id="2" name="TextBox 1"/>
          <p:cNvSpPr txBox="1"/>
          <p:nvPr/>
        </p:nvSpPr>
        <p:spPr>
          <a:xfrm>
            <a:off x="152400" y="838200"/>
            <a:ext cx="6019800" cy="4555093"/>
          </a:xfrm>
          <a:prstGeom prst="rect">
            <a:avLst/>
          </a:prstGeom>
          <a:noFill/>
        </p:spPr>
        <p:txBody>
          <a:bodyPr wrap="square" rtlCol="0">
            <a:spAutoFit/>
          </a:bodyPr>
          <a:lstStyle/>
          <a:p>
            <a:r>
              <a:rPr lang="en-US" sz="3200" dirty="0" smtClean="0">
                <a:latin typeface="Comic Sans MS" pitchFamily="66" charset="0"/>
              </a:rPr>
              <a:t>What kind of web-cam?</a:t>
            </a:r>
          </a:p>
          <a:p>
            <a:endParaRPr lang="en-US" dirty="0">
              <a:latin typeface="Comic Sans MS" pitchFamily="66" charset="0"/>
            </a:endParaRPr>
          </a:p>
          <a:p>
            <a:pPr marL="285750" indent="-285750">
              <a:buFont typeface="Arial" pitchFamily="34" charset="0"/>
              <a:buChar char="•"/>
            </a:pPr>
            <a:r>
              <a:rPr lang="en-US" sz="2400" dirty="0" smtClean="0">
                <a:latin typeface="Comic Sans MS" pitchFamily="66" charset="0"/>
              </a:rPr>
              <a:t>There are lots of web-cams on the market.  Choose one which is advertised as High-definition (the higher the pixels the better).</a:t>
            </a:r>
          </a:p>
          <a:p>
            <a:pPr marL="285750" indent="-285750">
              <a:buFont typeface="Arial" pitchFamily="34" charset="0"/>
              <a:buChar char="•"/>
            </a:pPr>
            <a:r>
              <a:rPr lang="en-US" sz="2400" dirty="0" smtClean="0">
                <a:latin typeface="Comic Sans MS" pitchFamily="66" charset="0"/>
              </a:rPr>
              <a:t>Most have a built-in microphone.</a:t>
            </a:r>
          </a:p>
          <a:p>
            <a:pPr marL="285750" indent="-285750">
              <a:buFont typeface="Arial" pitchFamily="34" charset="0"/>
              <a:buChar char="•"/>
            </a:pPr>
            <a:r>
              <a:rPr lang="en-US" sz="2400" dirty="0" smtClean="0">
                <a:latin typeface="Comic Sans MS" pitchFamily="66" charset="0"/>
              </a:rPr>
              <a:t>They MUST have the available software for displaying on the desktop.</a:t>
            </a:r>
          </a:p>
          <a:p>
            <a:pPr marL="285750" indent="-285750">
              <a:buFont typeface="Arial" pitchFamily="34" charset="0"/>
              <a:buChar char="•"/>
            </a:pPr>
            <a:r>
              <a:rPr lang="en-US" sz="2400" b="1" u="sng" dirty="0" smtClean="0">
                <a:solidFill>
                  <a:srgbClr val="C00000"/>
                </a:solidFill>
                <a:latin typeface="Comic Sans MS" pitchFamily="66" charset="0"/>
              </a:rPr>
              <a:t>THIS IS SUPPLIED TO YOU FOR THE WORKSHOP</a:t>
            </a:r>
            <a:r>
              <a:rPr lang="en-US" sz="2400" b="1" dirty="0" smtClean="0">
                <a:solidFill>
                  <a:srgbClr val="C00000"/>
                </a:solidFill>
                <a:latin typeface="Comic Sans MS" pitchFamily="66" charset="0"/>
              </a:rPr>
              <a:t>.</a:t>
            </a:r>
            <a:endParaRPr lang="en-US" b="1" dirty="0">
              <a:solidFill>
                <a:srgbClr val="C00000"/>
              </a:solidFill>
            </a:endParaRPr>
          </a:p>
        </p:txBody>
      </p:sp>
    </p:spTree>
    <p:extLst>
      <p:ext uri="{BB962C8B-B14F-4D97-AF65-F5344CB8AC3E}">
        <p14:creationId xmlns:p14="http://schemas.microsoft.com/office/powerpoint/2010/main" val="3260149562"/>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6.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27.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8.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29.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3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32.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33.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34.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3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36.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37.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38.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39.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41.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42.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43.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44.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45.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46.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47.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48.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49.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0.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51.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52.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53.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54.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55.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56.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57.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58.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59.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0.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61.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62.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63.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64.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65.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6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6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68.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69.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0.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71.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2958</Words>
  <Application>Microsoft Office PowerPoint</Application>
  <PresentationFormat>On-screen Show (4:3)</PresentationFormat>
  <Paragraphs>301</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Training</vt:lpstr>
      <vt:lpstr>Preparing ahead of time for your 1st Adobe Connect session</vt:lpstr>
      <vt:lpstr>What you will need:</vt:lpstr>
      <vt:lpstr>PowerPoint Presentation</vt:lpstr>
      <vt:lpstr>PowerPoint Presentation</vt:lpstr>
      <vt:lpstr>PowerPoint Presentation</vt:lpstr>
      <vt:lpstr>What you will need:</vt:lpstr>
      <vt:lpstr>PowerPoint Presentation</vt:lpstr>
      <vt:lpstr>What you will need:</vt:lpstr>
      <vt:lpstr>PowerPoint Presentation</vt:lpstr>
      <vt:lpstr>What you will need:</vt:lpstr>
      <vt:lpstr>What your will need:</vt:lpstr>
      <vt:lpstr>An example of a tripod which will work.  This one is from Best Buy (on-line).</vt:lpstr>
      <vt:lpstr>What your will need:</vt:lpstr>
      <vt:lpstr>PowerPoint Presentation</vt:lpstr>
      <vt:lpstr>PowerPoint Presentation</vt:lpstr>
      <vt:lpstr>PowerPoint Presentation</vt:lpstr>
      <vt:lpstr>When you get there you will see:</vt:lpstr>
      <vt:lpstr>You will see a large workspace.  The top will look as shown below.</vt:lpstr>
      <vt:lpstr>If it does not immediately launch into a computer test, then select “Troubleshooting.”</vt:lpstr>
      <vt:lpstr>It will then go into a test of your system.  If you have followed directions on your internet connection, it will reach the “Adobe Connect Add-in Test. (next slide)</vt:lpstr>
      <vt:lpstr>When it asks you to install the “Adobe Connect Add-in”, DO SO.  This is a ONE TIME ONLY THING.</vt:lpstr>
      <vt:lpstr>If you are using IE and there is a problem with installing, then try Firefox.  If that does not work let us know with a description of the problem.  Communicate early so we can work things out without time pressure.</vt:lpstr>
      <vt:lpstr>Now that the Add-in has been installed, you need to see if you can share your screen</vt:lpstr>
      <vt:lpstr>In order for this to be tested, you must be shown as being a Presenter.  The system should have automatically promoted you to “Presenter” when you came in.   If it did not, then let us know.</vt:lpstr>
      <vt:lpstr>PowerPoint Presentation</vt:lpstr>
      <vt:lpstr>Make sure you have already started your web-cam software.  Each program looks different.  Mine looks like this on the Desktop.</vt:lpstr>
      <vt:lpstr>You should see a “Share My Screen” in the middle of the workspace.</vt:lpstr>
      <vt:lpstr>When you click on it you should see the following choices.  For this test you should select “Share My Screen”.</vt:lpstr>
      <vt:lpstr>Select “Applications” and then find your running camera software in the list and place a check in front of it.  Then select SHARE.</vt:lpstr>
      <vt:lpstr>What you will see is shown below.  This is different then what everyone else will see.  In order for them to see anything, you need to drag your camera software window into the share window and size it.  </vt:lpstr>
      <vt:lpstr>As long as you keep the software viewable in FRONT of the program, everyone will see it inside their share window.  If it goes away, they will not.</vt:lpstr>
      <vt:lpstr>If you click anywhere outside of the application, they will no longer see it.  In fact, it might go behind your window as well.</vt:lpstr>
      <vt:lpstr>Once you are familiar with what to do, Stop Sharing and you are done.</vt:lpstr>
      <vt:lpstr>You are only allowed to share your screen with us when asked.    This will normally be when you are wanting to demonstrate your hardware or have us troubleshoot it.  You can also share your simulator application for help with the simulation or your programming.</vt:lpstr>
      <vt:lpstr>Note that you are also able to share the entire desktop, or individual documents.  These are options that you might need to use during the course of the workshop.</vt:lpstr>
      <vt:lpstr>Note that this takes up bandwidth which your TSP may nor have available for you.  It might help to not have your camera on unless you are sharing it.</vt:lpstr>
      <vt:lpstr>This should be all that needs to be done in advance</vt:lpstr>
      <vt:lpstr>Now lets look at what has to happen at the beginning of each class.</vt:lpstr>
      <vt:lpstr>Come early to the class with your headset and your mic already hooked up. Immediately go to the “Audio Setup Wizard”</vt:lpstr>
      <vt:lpstr>It will run the system thru a series of test which are self-explanatory.  Make the necessary adjustments.</vt:lpstr>
      <vt:lpstr>Select “Play Sound” and listen for the music in your headset.</vt:lpstr>
      <vt:lpstr>Select your microphone from the list.</vt:lpstr>
      <vt:lpstr>Test your microphone here.</vt:lpstr>
      <vt:lpstr>Set it to block out the BACKGROUND noise.</vt:lpstr>
      <vt:lpstr>Select “Finish”.</vt:lpstr>
      <vt:lpstr>WARNING!!!!!</vt:lpstr>
      <vt:lpstr>Lets look at the rest of the controls at the top of the screen.</vt:lpstr>
      <vt:lpstr>There are several controls at the top of the workspace:</vt:lpstr>
      <vt:lpstr>There are several controls at the top of the workspace:</vt:lpstr>
      <vt:lpstr>There are several controls at the top of the workspace:</vt:lpstr>
      <vt:lpstr>There are several controls at the top of the workspace:</vt:lpstr>
      <vt:lpstr>There are several controls at the top of the workspace:</vt:lpstr>
      <vt:lpstr>There are several controls at the top of the workspace:</vt:lpstr>
      <vt:lpstr>There are several controls at the top of the workspace:</vt:lpstr>
      <vt:lpstr>That should complete the introduction.  We are looking forward to meeting you on-line on ADOBE CONNECT.</vt:lpstr>
      <vt:lpstr>The keys to making this workshop a success is to be patient, attentive, and flexible.</vt:lpstr>
      <vt:lpstr>Above all, do as much prep work as possible.  Attempting the labs ahead of time and having a list of questions helps a lot!!!!</vt:lpstr>
      <vt:lpstr>The Followings are the contacts, if you have any problem: If you have any issue contact us immediately!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2013-02-19T16:07:54Z</dcterms:created>
  <dcterms:modified xsi:type="dcterms:W3CDTF">2014-05-13T15:36:00Z</dcterms:modified>
</cp:coreProperties>
</file>