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80" r:id="rId3"/>
    <p:sldId id="281" r:id="rId4"/>
    <p:sldId id="286" r:id="rId5"/>
    <p:sldId id="290" r:id="rId6"/>
    <p:sldId id="285" r:id="rId7"/>
    <p:sldId id="295" r:id="rId8"/>
    <p:sldId id="284" r:id="rId9"/>
    <p:sldId id="283" r:id="rId10"/>
    <p:sldId id="291" r:id="rId11"/>
    <p:sldId id="282" r:id="rId12"/>
    <p:sldId id="296" r:id="rId13"/>
    <p:sldId id="288" r:id="rId14"/>
    <p:sldId id="259" r:id="rId15"/>
    <p:sldId id="261" r:id="rId16"/>
    <p:sldId id="277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FF1CF-17D0-40BF-AF1C-A5D89D0191A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E617-66B4-4898-ADA7-244AD3606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2E617-66B4-4898-ADA7-244AD3606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E617-66B4-4898-ADA7-244AD3606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2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2E617-66B4-4898-ADA7-244AD36066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ek12.org/sites/default/files/Offices/MDE/OAE/CTE/curriculum/2019_stem_application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edstudio.com/blog/2019/12/31/what-is-touch-sensor-and-how-to-use-it-with-arduino/" TargetMode="External"/><Relationship Id="rId7" Type="http://schemas.openxmlformats.org/officeDocument/2006/relationships/hyperlink" Target="https://duckduckgo.com/?q=high+school+Arduino+sensor+projects&amp;t=h_&amp;ia=web&amp;iai=r1-2&amp;page=1&amp;sexp=%7B%22cdrexp%22%3A%22b%22%2C%22artexp%22%3A%22b%22%2C%22prodexp%22%3A%22b%22%2C%22prdsdexp%22%3A%22c%22%2C%22biaexp%22%3A%22b%22%2C%22msvrtexp%22%3A%22b%22%2C%22djsdexp%22%3A%22b%22%7D" TargetMode="External"/><Relationship Id="rId2" Type="http://schemas.openxmlformats.org/officeDocument/2006/relationships/hyperlink" Target="https://www.etechnophiles.com/top-10-arduino-sensors-projects-beginn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e.arduino.cc/projecthub/projects/tags/education" TargetMode="External"/><Relationship Id="rId5" Type="http://schemas.openxmlformats.org/officeDocument/2006/relationships/hyperlink" Target="https://www.instructables.com/Using-Infrared-Sensor-With-Arduino/" TargetMode="External"/><Relationship Id="rId4" Type="http://schemas.openxmlformats.org/officeDocument/2006/relationships/hyperlink" Target="https://tutorial45.com/top-used-sensors-for-arduin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543800" cy="1828800"/>
          </a:xfrm>
        </p:spPr>
        <p:txBody>
          <a:bodyPr>
            <a:normAutofit fontScale="90000"/>
          </a:bodyPr>
          <a:lstStyle/>
          <a:p>
            <a:pPr algn="r"/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Sensing the World Around Us</a:t>
            </a:r>
            <a:br>
              <a:rPr lang="en-US" sz="4800" dirty="0"/>
            </a:br>
            <a:r>
              <a:rPr lang="en-US" sz="4800" dirty="0"/>
              <a:t>with</a:t>
            </a:r>
            <a:br>
              <a:rPr lang="en-US" sz="4800" dirty="0"/>
            </a:br>
            <a:r>
              <a:rPr lang="en-US" sz="4800" dirty="0"/>
              <a:t>Arduino &amp; Sensors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271407"/>
            <a:ext cx="3429000" cy="1144632"/>
          </a:xfrm>
        </p:spPr>
        <p:txBody>
          <a:bodyPr>
            <a:normAutofit/>
          </a:bodyPr>
          <a:lstStyle/>
          <a:p>
            <a:r>
              <a:rPr lang="en-US" dirty="0"/>
              <a:t>Jackson State University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47607"/>
            <a:ext cx="133846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1154097"/>
          </a:xfrm>
        </p:spPr>
        <p:txBody>
          <a:bodyPr/>
          <a:lstStyle/>
          <a:p>
            <a:r>
              <a:rPr lang="en-US" dirty="0"/>
              <a:t>Other Sensors…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4716879" cy="3538537"/>
          </a:xfrm>
        </p:spPr>
      </p:pic>
      <p:sp>
        <p:nvSpPr>
          <p:cNvPr id="5" name="TextBox 4"/>
          <p:cNvSpPr txBox="1"/>
          <p:nvPr/>
        </p:nvSpPr>
        <p:spPr>
          <a:xfrm>
            <a:off x="5791200" y="2438400"/>
            <a:ext cx="289162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Moisture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Acceleration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Gyroscope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Magnetic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Tilt/movement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Proximity</a:t>
            </a:r>
          </a:p>
        </p:txBody>
      </p:sp>
    </p:spTree>
    <p:extLst>
      <p:ext uri="{BB962C8B-B14F-4D97-AF65-F5344CB8AC3E}">
        <p14:creationId xmlns:p14="http://schemas.microsoft.com/office/powerpoint/2010/main" val="376442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96" y="1066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do this…</a:t>
            </a:r>
            <a:br>
              <a:rPr lang="en-US" dirty="0"/>
            </a:br>
            <a:r>
              <a:rPr lang="en-US" dirty="0"/>
              <a:t>                    Sensing Temperature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60" y="2770188"/>
            <a:ext cx="4716879" cy="3538537"/>
          </a:xfrm>
        </p:spPr>
      </p:pic>
      <p:sp>
        <p:nvSpPr>
          <p:cNvPr id="5" name="TextBox 4"/>
          <p:cNvSpPr txBox="1"/>
          <p:nvPr/>
        </p:nvSpPr>
        <p:spPr>
          <a:xfrm>
            <a:off x="2362200" y="32766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Arduino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114800"/>
            <a:ext cx="2482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Temperature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133146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946212"/>
          </a:xfrm>
        </p:spPr>
        <p:txBody>
          <a:bodyPr/>
          <a:lstStyle/>
          <a:p>
            <a:r>
              <a:rPr lang="en-US" dirty="0"/>
              <a:t>Measure Distance…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109316"/>
            <a:ext cx="6553200" cy="58296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Arduino measuring distance with Ultrasonic sensor…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65727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50170"/>
            <a:ext cx="6611408" cy="49585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793812"/>
          </a:xfrm>
        </p:spPr>
        <p:txBody>
          <a:bodyPr/>
          <a:lstStyle/>
          <a:p>
            <a:r>
              <a:rPr lang="en-US" dirty="0"/>
              <a:t>Measure Speed…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2254" y="3505200"/>
            <a:ext cx="21336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7086" y="3886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Distance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89625" y="4705175"/>
            <a:ext cx="3427367" cy="1385539"/>
            <a:chOff x="-2266769" y="3175575"/>
            <a:chExt cx="3427367" cy="1385539"/>
          </a:xfrm>
        </p:grpSpPr>
        <p:sp>
          <p:nvSpPr>
            <p:cNvPr id="13" name="TextBox 12"/>
            <p:cNvSpPr txBox="1"/>
            <p:nvPr/>
          </p:nvSpPr>
          <p:spPr>
            <a:xfrm>
              <a:off x="-2266769" y="3581400"/>
              <a:ext cx="1838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speed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550127" y="3175575"/>
              <a:ext cx="1710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distance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22632" y="3976339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time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-303927" y="3904565"/>
              <a:ext cx="12183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09800" y="2438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Start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0745" y="24698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End</a:t>
            </a:r>
          </a:p>
        </p:txBody>
      </p:sp>
      <p:pic>
        <p:nvPicPr>
          <p:cNvPr id="1026" name="Picture 2" descr="F:\workshop-January-2021\photos\parts-ID-photos\measure-dist-car_09270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05" y="3766021"/>
            <a:ext cx="1401549" cy="82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22151" y="3784961"/>
            <a:ext cx="2067474" cy="834325"/>
            <a:chOff x="9753600" y="2842488"/>
            <a:chExt cx="2067474" cy="834325"/>
          </a:xfrm>
        </p:grpSpPr>
        <p:sp>
          <p:nvSpPr>
            <p:cNvPr id="3" name="TextBox 2"/>
            <p:cNvSpPr txBox="1"/>
            <p:nvPr/>
          </p:nvSpPr>
          <p:spPr>
            <a:xfrm>
              <a:off x="10648958" y="284248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 inches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753600" y="3124200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Speed =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19582" y="298109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_______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96526" y="3307481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7DF3312-92D5-4050-BAC3-5D0D3340B577}"/>
              </a:ext>
            </a:extLst>
          </p:cNvPr>
          <p:cNvSpPr/>
          <p:nvPr/>
        </p:nvSpPr>
        <p:spPr>
          <a:xfrm>
            <a:off x="8054622" y="6076584"/>
            <a:ext cx="932391" cy="464284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2835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42813 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925497"/>
          </a:xfrm>
        </p:spPr>
        <p:txBody>
          <a:bodyPr/>
          <a:lstStyle/>
          <a:p>
            <a:r>
              <a:rPr lang="en-US" dirty="0"/>
              <a:t>Career choices start early…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200"/>
            <a:ext cx="7143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334000"/>
            <a:ext cx="703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Positive experiences &amp; teacher encouragement…</a:t>
            </a:r>
          </a:p>
          <a:p>
            <a:pPr algn="r"/>
            <a:r>
              <a:rPr lang="en-US" sz="2400" dirty="0"/>
              <a:t>support good decisions!</a:t>
            </a:r>
          </a:p>
        </p:txBody>
      </p:sp>
    </p:spTree>
    <p:extLst>
      <p:ext uri="{BB962C8B-B14F-4D97-AF65-F5344CB8AC3E}">
        <p14:creationId xmlns:p14="http://schemas.microsoft.com/office/powerpoint/2010/main" val="126697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931" y="304800"/>
            <a:ext cx="7315200" cy="838201"/>
          </a:xfrm>
        </p:spPr>
        <p:txBody>
          <a:bodyPr/>
          <a:lstStyle/>
          <a:p>
            <a:pPr algn="r"/>
            <a:r>
              <a:rPr lang="en-US" dirty="0"/>
              <a:t>Building technical things…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15200" cy="32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lead to good career goals and choices!</a:t>
            </a:r>
          </a:p>
        </p:txBody>
      </p:sp>
    </p:spTree>
    <p:extLst>
      <p:ext uri="{BB962C8B-B14F-4D97-AF65-F5344CB8AC3E}">
        <p14:creationId xmlns:p14="http://schemas.microsoft.com/office/powerpoint/2010/main" val="113869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15200" cy="821569"/>
          </a:xfrm>
        </p:spPr>
        <p:txBody>
          <a:bodyPr/>
          <a:lstStyle/>
          <a:p>
            <a:pPr algn="r"/>
            <a:r>
              <a:rPr lang="en-US" dirty="0"/>
              <a:t>Rover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311" y="2353733"/>
            <a:ext cx="3048000" cy="353952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Bluetooth Rover – Smart phone app provides human control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An autonomous Rover – Rule-based decisions to find its way…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116ED-99CE-49E9-BA86-FFAE2AACAC12}"/>
              </a:ext>
            </a:extLst>
          </p:cNvPr>
          <p:cNvSpPr txBox="1"/>
          <p:nvPr/>
        </p:nvSpPr>
        <p:spPr>
          <a:xfrm>
            <a:off x="1371600" y="176625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Bluetooth Radio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FA75D-BBD2-4C28-9036-FA6AA9696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4514"/>
            <a:ext cx="4038600" cy="30289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9ABF78-57C8-4770-ACBE-E6C8AC5729FF}"/>
              </a:ext>
            </a:extLst>
          </p:cNvPr>
          <p:cNvCxnSpPr>
            <a:cxnSpLocks/>
          </p:cNvCxnSpPr>
          <p:nvPr/>
        </p:nvCxnSpPr>
        <p:spPr>
          <a:xfrm>
            <a:off x="2628900" y="2286000"/>
            <a:ext cx="8001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8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93812"/>
          </a:xfrm>
        </p:spPr>
        <p:txBody>
          <a:bodyPr/>
          <a:lstStyle/>
          <a:p>
            <a:pPr algn="r"/>
            <a:r>
              <a:rPr lang="en-US" dirty="0"/>
              <a:t>STEM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11480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lphaLcPeriod"/>
            </a:pPr>
            <a:r>
              <a:rPr lang="en-US" sz="1800" dirty="0"/>
              <a:t>Collect, organize, and interpret data from the basic principles of motion through simulation or hands-on project…</a:t>
            </a:r>
            <a:br>
              <a:rPr lang="en-US" sz="1800" dirty="0"/>
            </a:br>
            <a:endParaRPr lang="en-US" sz="1800" dirty="0"/>
          </a:p>
          <a:p>
            <a:pPr marL="502920" indent="-457200">
              <a:buFont typeface="+mj-lt"/>
              <a:buAutoNum type="alphaLcPeriod"/>
            </a:pPr>
            <a:r>
              <a:rPr lang="en-US" sz="1800" dirty="0"/>
              <a:t>Collect, organize, and interpret data from the basic principles of energy through simulation or hands-on project to include: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2"/>
            <a:r>
              <a:rPr lang="en-US" sz="1800" dirty="0"/>
              <a:t>Electrical Energy</a:t>
            </a:r>
          </a:p>
          <a:p>
            <a:pPr lvl="2"/>
            <a:r>
              <a:rPr lang="en-US" sz="1800" dirty="0"/>
              <a:t>Kinetic Energy (KE = 1/2mv</a:t>
            </a:r>
            <a:r>
              <a:rPr lang="en-US" sz="1800" baseline="30000" dirty="0"/>
              <a:t>2</a:t>
            </a:r>
            <a:r>
              <a:rPr lang="en-US" sz="1800" dirty="0"/>
              <a:t> ) </a:t>
            </a:r>
          </a:p>
          <a:p>
            <a:pPr lvl="2"/>
            <a:r>
              <a:rPr lang="en-US" sz="1800" dirty="0"/>
              <a:t>Potential Energy (U=</a:t>
            </a:r>
            <a:r>
              <a:rPr lang="en-US" sz="1800" dirty="0" err="1"/>
              <a:t>mgh</a:t>
            </a:r>
            <a:r>
              <a:rPr lang="en-US" sz="1800" dirty="0"/>
              <a:t>) </a:t>
            </a:r>
          </a:p>
          <a:p>
            <a:pPr lvl="2"/>
            <a:r>
              <a:rPr lang="en-US" sz="1800" dirty="0"/>
              <a:t>Work  w = f X d</a:t>
            </a:r>
          </a:p>
          <a:p>
            <a:pPr lvl="2"/>
            <a:r>
              <a:rPr lang="en-US" sz="1800" dirty="0"/>
              <a:t>Work-energy theorem (W= KE) </a:t>
            </a:r>
          </a:p>
          <a:p>
            <a:pPr lvl="2"/>
            <a:r>
              <a:rPr lang="en-US" sz="1800" dirty="0"/>
              <a:t>Conservation of Energy </a:t>
            </a:r>
          </a:p>
          <a:p>
            <a:pPr lvl="2"/>
            <a:r>
              <a:rPr lang="en-US" sz="1800" dirty="0"/>
              <a:t>Momentum (</a:t>
            </a:r>
            <a:r>
              <a:rPr lang="en-US" sz="1800" i="1" dirty="0"/>
              <a:t>p = mv</a:t>
            </a:r>
            <a:r>
              <a:rPr lang="en-US" sz="1800" dirty="0"/>
              <a:t>) </a:t>
            </a:r>
          </a:p>
          <a:p>
            <a:pPr lvl="2"/>
            <a:r>
              <a:rPr lang="en-US" sz="1800" dirty="0"/>
              <a:t>Conservation of momentum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6C733-34CB-4CBC-B797-A77544EED748}"/>
              </a:ext>
            </a:extLst>
          </p:cNvPr>
          <p:cNvSpPr txBox="1"/>
          <p:nvPr/>
        </p:nvSpPr>
        <p:spPr>
          <a:xfrm>
            <a:off x="2286000" y="5943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Mississippi Department of Education/CTE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62751"/>
            <a:ext cx="7315200" cy="64141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4163"/>
            <a:ext cx="7315200" cy="4785360"/>
          </a:xfrm>
        </p:spPr>
        <p:txBody>
          <a:bodyPr>
            <a:normAutofit/>
          </a:bodyPr>
          <a:lstStyle/>
          <a:p>
            <a:r>
              <a:rPr lang="en-US" sz="2400" dirty="0"/>
              <a:t>Devices used to detect and respond to electrical, optical, or physical properties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Sense light, temperature, pressure or physical properties (chemical, biological)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Sensor examples – pacemaker - smart watch -  cell phone -  digital camera – glucose monitor -  heart monitor - home security system…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Five senses - sight, hearing, smell, touch, and taste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07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1259-FA77-449B-89ED-C9943427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22" y="548640"/>
            <a:ext cx="7315200" cy="717612"/>
          </a:xfrm>
        </p:spPr>
        <p:txBody>
          <a:bodyPr/>
          <a:lstStyle/>
          <a:p>
            <a:pPr algn="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93039-17C6-44DB-9373-C9906B53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1"/>
            <a:ext cx="7315200" cy="2209799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Top Ten Sensors +  Projects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Touch sensors - What they are...</a:t>
            </a:r>
            <a:endParaRPr lang="en-US" sz="2400" dirty="0"/>
          </a:p>
          <a:p>
            <a:r>
              <a:rPr lang="en-US" sz="2400" dirty="0">
                <a:hlinkClick r:id="rId4"/>
              </a:rPr>
              <a:t>Top Used Sensors for Arduino  </a:t>
            </a:r>
            <a:endParaRPr lang="en-US" sz="2400" dirty="0"/>
          </a:p>
          <a:p>
            <a:r>
              <a:rPr lang="en-US" sz="2400" dirty="0">
                <a:hlinkClick r:id="rId5"/>
              </a:rPr>
              <a:t>Using Infrared Sensor With Arduino</a:t>
            </a:r>
            <a:endParaRPr lang="en-US" sz="2400" dirty="0"/>
          </a:p>
          <a:p>
            <a:r>
              <a:rPr lang="en-US" sz="2400" dirty="0">
                <a:hlinkClick r:id="rId6"/>
              </a:rPr>
              <a:t>31 Education Projects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4FDF1-D493-4D83-AE6E-B8C5C9EF0766}"/>
              </a:ext>
            </a:extLst>
          </p:cNvPr>
          <p:cNvSpPr txBox="1"/>
          <p:nvPr/>
        </p:nvSpPr>
        <p:spPr>
          <a:xfrm>
            <a:off x="3581400" y="5715000"/>
            <a:ext cx="50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Search for High School Arduino Sensor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3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19C6-8DE8-4BEC-B7E7-552C8FF2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5818"/>
            <a:ext cx="7315200" cy="773799"/>
          </a:xfrm>
        </p:spPr>
        <p:txBody>
          <a:bodyPr/>
          <a:lstStyle/>
          <a:p>
            <a:pPr algn="r"/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AF79BA-828F-4B8C-B6BC-87CE70220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3539527"/>
          </a:xfrm>
        </p:spPr>
        <p:txBody>
          <a:bodyPr>
            <a:normAutofit/>
          </a:bodyPr>
          <a:lstStyle/>
          <a:p>
            <a:r>
              <a:rPr lang="en-US" sz="2800" dirty="0"/>
              <a:t>Identify the 5 human senses.</a:t>
            </a:r>
          </a:p>
          <a:p>
            <a:r>
              <a:rPr lang="en-US" sz="2800" dirty="0"/>
              <a:t>Describe or define a sensor.</a:t>
            </a:r>
          </a:p>
          <a:p>
            <a:r>
              <a:rPr lang="en-US" sz="2800" dirty="0"/>
              <a:t>List 5 examples of sensors.</a:t>
            </a:r>
          </a:p>
          <a:p>
            <a:r>
              <a:rPr lang="en-US" sz="2800" dirty="0"/>
              <a:t>Identify three sensors that cell phones have.</a:t>
            </a:r>
          </a:p>
          <a:p>
            <a:r>
              <a:rPr lang="en-US" sz="2800" dirty="0"/>
              <a:t>Describe a potential science -  technology activity using sensors in the classroom .</a:t>
            </a:r>
          </a:p>
        </p:txBody>
      </p:sp>
    </p:spTree>
    <p:extLst>
      <p:ext uri="{BB962C8B-B14F-4D97-AF65-F5344CB8AC3E}">
        <p14:creationId xmlns:p14="http://schemas.microsoft.com/office/powerpoint/2010/main" val="403335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467"/>
            <a:ext cx="7315200" cy="1154097"/>
          </a:xfrm>
        </p:spPr>
        <p:txBody>
          <a:bodyPr/>
          <a:lstStyle/>
          <a:p>
            <a:pPr algn="r"/>
            <a:r>
              <a:rPr lang="en-US" dirty="0"/>
              <a:t>Sensing the World Around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/>
              <a:t>What is a sensor?</a:t>
            </a:r>
          </a:p>
          <a:p>
            <a:r>
              <a:rPr lang="en-US" sz="3200" dirty="0"/>
              <a:t>Where are sensors used?</a:t>
            </a:r>
          </a:p>
          <a:p>
            <a:r>
              <a:rPr lang="en-US" sz="3200" dirty="0"/>
              <a:t>Sensors – Digital and Analog</a:t>
            </a:r>
          </a:p>
          <a:p>
            <a:r>
              <a:rPr lang="en-US" sz="3200" dirty="0"/>
              <a:t>What are several examples of sensors?</a:t>
            </a:r>
          </a:p>
        </p:txBody>
      </p:sp>
    </p:spTree>
    <p:extLst>
      <p:ext uri="{BB962C8B-B14F-4D97-AF65-F5344CB8AC3E}">
        <p14:creationId xmlns:p14="http://schemas.microsoft.com/office/powerpoint/2010/main" val="179891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15200" cy="1154097"/>
          </a:xfrm>
        </p:spPr>
        <p:txBody>
          <a:bodyPr/>
          <a:lstStyle/>
          <a:p>
            <a:r>
              <a:rPr lang="en-US" dirty="0"/>
              <a:t>What are sensors?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315200" cy="353952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Sophisticated devices used to detect and respond to electrical, optical, or physical properties…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Sensors convert a physical parameter (heat, light, temperature, blood pressure, speed) into a signal that can be measured electrically…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Sensors may sense a change in light, temperature, pressure or physical properties (chemical, biological)</a:t>
            </a:r>
          </a:p>
          <a:p>
            <a:endParaRPr lang="en-US" sz="2400" dirty="0"/>
          </a:p>
          <a:p>
            <a:r>
              <a:rPr lang="en-US" sz="2400" i="1" dirty="0"/>
              <a:t>Simply… an input device which provides and output (signal) with respect to a physical quantity (output).</a:t>
            </a:r>
          </a:p>
        </p:txBody>
      </p:sp>
    </p:spTree>
    <p:extLst>
      <p:ext uri="{BB962C8B-B14F-4D97-AF65-F5344CB8AC3E}">
        <p14:creationId xmlns:p14="http://schemas.microsoft.com/office/powerpoint/2010/main" val="382903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892"/>
            <a:ext cx="7315200" cy="717612"/>
          </a:xfrm>
        </p:spPr>
        <p:txBody>
          <a:bodyPr/>
          <a:lstStyle/>
          <a:p>
            <a:pPr algn="r"/>
            <a:r>
              <a:rPr lang="en-US" dirty="0"/>
              <a:t>Perspective - Sensory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live </a:t>
            </a:r>
            <a:r>
              <a:rPr lang="en-US" sz="2400" dirty="0"/>
              <a:t>in</a:t>
            </a:r>
            <a:r>
              <a:rPr lang="en-US" dirty="0"/>
              <a:t> a sensory world where our vision, sound, touch, feel and smell make lasting impressions of our awareness about the world around us.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Humans and other creatures alike employ a variety of physiological sensory organs and features that enable the navigation, perception of our unique environments, and survival.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the human and animal world, there are the senses of sight, hearing, smell, touch, and taste.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identify these senses as the </a:t>
            </a:r>
            <a:r>
              <a:rPr lang="en-US" i="1" dirty="0"/>
              <a:t>five senses</a:t>
            </a:r>
            <a:r>
              <a:rPr lang="en-US" dirty="0"/>
              <a:t>. As an extension of these senses, we can sense and differentiate temperature such as something that is cool or warm as well as a sense of balance and vibrations. </a:t>
            </a:r>
          </a:p>
        </p:txBody>
      </p:sp>
    </p:spTree>
    <p:extLst>
      <p:ext uri="{BB962C8B-B14F-4D97-AF65-F5344CB8AC3E}">
        <p14:creationId xmlns:p14="http://schemas.microsoft.com/office/powerpoint/2010/main" val="414020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8884"/>
            <a:ext cx="7315200" cy="717612"/>
          </a:xfrm>
        </p:spPr>
        <p:txBody>
          <a:bodyPr/>
          <a:lstStyle/>
          <a:p>
            <a:pPr algn="r"/>
            <a:r>
              <a:rPr lang="en-US" dirty="0"/>
              <a:t>Do you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9236"/>
            <a:ext cx="7772400" cy="3539527"/>
          </a:xfrm>
        </p:spPr>
        <p:txBody>
          <a:bodyPr>
            <a:noAutofit/>
          </a:bodyPr>
          <a:lstStyle/>
          <a:p>
            <a:r>
              <a:rPr lang="en-US" sz="2400" dirty="0"/>
              <a:t>Someone with a pacemaker?</a:t>
            </a:r>
          </a:p>
          <a:p>
            <a:r>
              <a:rPr lang="en-US" sz="2400" dirty="0"/>
              <a:t>Someone who has a smart or sports watch?</a:t>
            </a:r>
          </a:p>
          <a:p>
            <a:r>
              <a:rPr lang="en-US" sz="2400" dirty="0"/>
              <a:t>Someone with a cell phone?</a:t>
            </a:r>
          </a:p>
          <a:p>
            <a:r>
              <a:rPr lang="en-US" sz="2400" dirty="0"/>
              <a:t>A digital camera?</a:t>
            </a:r>
          </a:p>
          <a:p>
            <a:r>
              <a:rPr lang="en-US" sz="2400" dirty="0"/>
              <a:t>A person with diabetes?</a:t>
            </a:r>
          </a:p>
          <a:p>
            <a:r>
              <a:rPr lang="en-US" sz="2400" dirty="0"/>
              <a:t>A person with a heart monitor or high blood pressure?</a:t>
            </a:r>
          </a:p>
          <a:p>
            <a:r>
              <a:rPr lang="en-US" sz="2400" dirty="0"/>
              <a:t>Family with a home security system?</a:t>
            </a:r>
          </a:p>
          <a:p>
            <a:r>
              <a:rPr lang="en-US" sz="2400" dirty="0"/>
              <a:t>A home heating and air conditioning system?</a:t>
            </a:r>
          </a:p>
          <a:p>
            <a:r>
              <a:rPr lang="en-US" sz="2400" dirty="0"/>
              <a:t>Other sensors… credit cards, thermometer, scales?</a:t>
            </a:r>
          </a:p>
        </p:txBody>
      </p:sp>
    </p:spTree>
    <p:extLst>
      <p:ext uri="{BB962C8B-B14F-4D97-AF65-F5344CB8AC3E}">
        <p14:creationId xmlns:p14="http://schemas.microsoft.com/office/powerpoint/2010/main" val="325876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AAEB-9902-410C-8D3C-7C23B24F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9929"/>
            <a:ext cx="7315200" cy="56521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Recognize this…</a:t>
            </a:r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CB504B-63A4-415C-BE75-1B988CAEB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98" y="2770188"/>
            <a:ext cx="5703403" cy="3538537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63CBEF8-98D3-467C-B54A-F8580D80EDB9}"/>
              </a:ext>
            </a:extLst>
          </p:cNvPr>
          <p:cNvSpPr/>
          <p:nvPr/>
        </p:nvSpPr>
        <p:spPr>
          <a:xfrm>
            <a:off x="1944511" y="3733800"/>
            <a:ext cx="13716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18F8E82-4F10-456C-9E40-BDA9A1CC5EA0}"/>
              </a:ext>
            </a:extLst>
          </p:cNvPr>
          <p:cNvSpPr/>
          <p:nvPr/>
        </p:nvSpPr>
        <p:spPr>
          <a:xfrm rot="19379959">
            <a:off x="3316110" y="3495685"/>
            <a:ext cx="951089" cy="6409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288155"/>
            <a:ext cx="7315200" cy="84929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Smart Phone Sensors…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3962400"/>
          </a:xfrm>
        </p:spPr>
        <p:txBody>
          <a:bodyPr>
            <a:noAutofit/>
          </a:bodyPr>
          <a:lstStyle/>
          <a:p>
            <a:r>
              <a:rPr lang="en-US" dirty="0"/>
              <a:t>Capacitive Tactile – Touch</a:t>
            </a:r>
          </a:p>
          <a:p>
            <a:r>
              <a:rPr lang="en-US" dirty="0"/>
              <a:t>Microphone</a:t>
            </a:r>
          </a:p>
          <a:p>
            <a:r>
              <a:rPr lang="en-US" dirty="0"/>
              <a:t>Gyroscope – Tilt - Orientation</a:t>
            </a:r>
          </a:p>
          <a:p>
            <a:r>
              <a:rPr lang="en-US" dirty="0"/>
              <a:t>Accelerometer - Motion</a:t>
            </a:r>
          </a:p>
          <a:p>
            <a:r>
              <a:rPr lang="en-US" dirty="0"/>
              <a:t>Magnetometer -  Direction/Compass –Navigation </a:t>
            </a:r>
          </a:p>
          <a:p>
            <a:r>
              <a:rPr lang="en-US" dirty="0"/>
              <a:t>GPS – Global Positioning System</a:t>
            </a:r>
          </a:p>
          <a:p>
            <a:r>
              <a:rPr lang="en-US" dirty="0"/>
              <a:t>Biometric – Touch – Fingerprint Scan</a:t>
            </a:r>
          </a:p>
          <a:p>
            <a:r>
              <a:rPr lang="en-US" dirty="0"/>
              <a:t>Infrared Sensor – Heat – Facial Recognition</a:t>
            </a:r>
          </a:p>
          <a:p>
            <a:r>
              <a:rPr lang="en-US" dirty="0"/>
              <a:t>Soli – RADAR – LiDAR (Light Detection &amp; Ranging)</a:t>
            </a:r>
          </a:p>
          <a:p>
            <a:r>
              <a:rPr lang="en-US" dirty="0"/>
              <a:t>Barometer</a:t>
            </a:r>
          </a:p>
          <a:p>
            <a:r>
              <a:rPr lang="en-US" dirty="0"/>
              <a:t>Proximity</a:t>
            </a:r>
          </a:p>
          <a:p>
            <a:r>
              <a:rPr lang="en-US" dirty="0"/>
              <a:t>Ambient Light Sensor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90800"/>
            <a:ext cx="165680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1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7315200" cy="796866"/>
          </a:xfrm>
        </p:spPr>
        <p:txBody>
          <a:bodyPr/>
          <a:lstStyle/>
          <a:p>
            <a:pPr algn="r"/>
            <a:r>
              <a:rPr lang="en-US" dirty="0"/>
              <a:t>Sensor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4716879" cy="3538537"/>
          </a:xfrm>
        </p:spPr>
      </p:pic>
      <p:sp>
        <p:nvSpPr>
          <p:cNvPr id="5" name="TextBox 4"/>
          <p:cNvSpPr txBox="1"/>
          <p:nvPr/>
        </p:nvSpPr>
        <p:spPr>
          <a:xfrm>
            <a:off x="2053640" y="4697412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Proximity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7840" y="2411412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3-Axis Gyro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3314" y="4142241"/>
            <a:ext cx="2917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Temp-Humidity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040" y="355746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1522813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17666</TotalTime>
  <Words>740</Words>
  <Application>Microsoft Office PowerPoint</Application>
  <PresentationFormat>On-screen Show (4:3)</PresentationFormat>
  <Paragraphs>115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Perspective</vt:lpstr>
      <vt:lpstr>   Sensing the World Around Us with Arduino &amp; Sensors</vt:lpstr>
      <vt:lpstr>Objectives</vt:lpstr>
      <vt:lpstr>Sensing the World Around us</vt:lpstr>
      <vt:lpstr>What are sensors?</vt:lpstr>
      <vt:lpstr>Perspective - Sensory World</vt:lpstr>
      <vt:lpstr>Do you know…</vt:lpstr>
      <vt:lpstr>Recognize this…</vt:lpstr>
      <vt:lpstr>Smart Phone Sensors…</vt:lpstr>
      <vt:lpstr>Sensor Examples</vt:lpstr>
      <vt:lpstr>Other Sensors…</vt:lpstr>
      <vt:lpstr>We can do this…                     Sensing Temperature</vt:lpstr>
      <vt:lpstr>Measure Distance…</vt:lpstr>
      <vt:lpstr>Measure Speed…</vt:lpstr>
      <vt:lpstr>Career choices start early…</vt:lpstr>
      <vt:lpstr>Building technical things…</vt:lpstr>
      <vt:lpstr>Rover Project</vt:lpstr>
      <vt:lpstr>STEM Concepts</vt:lpstr>
      <vt:lpstr>Summary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3D Exploration</dc:title>
  <dc:creator>Walt</dc:creator>
  <cp:lastModifiedBy>Walter</cp:lastModifiedBy>
  <cp:revision>84</cp:revision>
  <dcterms:created xsi:type="dcterms:W3CDTF">2017-04-14T14:31:29Z</dcterms:created>
  <dcterms:modified xsi:type="dcterms:W3CDTF">2021-01-26T19:33:17Z</dcterms:modified>
</cp:coreProperties>
</file>