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21"/>
  </p:handoutMasterIdLst>
  <p:sldIdLst>
    <p:sldId id="290" r:id="rId2"/>
    <p:sldId id="263" r:id="rId3"/>
    <p:sldId id="295" r:id="rId4"/>
    <p:sldId id="302" r:id="rId5"/>
    <p:sldId id="303" r:id="rId6"/>
    <p:sldId id="293" r:id="rId7"/>
    <p:sldId id="300" r:id="rId8"/>
    <p:sldId id="305" r:id="rId9"/>
    <p:sldId id="307" r:id="rId10"/>
    <p:sldId id="306" r:id="rId11"/>
    <p:sldId id="308" r:id="rId12"/>
    <p:sldId id="304" r:id="rId13"/>
    <p:sldId id="297" r:id="rId14"/>
    <p:sldId id="310" r:id="rId15"/>
    <p:sldId id="309" r:id="rId16"/>
    <p:sldId id="284" r:id="rId17"/>
    <p:sldId id="271" r:id="rId18"/>
    <p:sldId id="299" r:id="rId19"/>
    <p:sldId id="301"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p:cViewPr varScale="1">
        <p:scale>
          <a:sx n="90" d="100"/>
          <a:sy n="90" d="100"/>
        </p:scale>
        <p:origin x="143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7F3051-4A52-4F02-B5C2-8E6FAE5DE135}"/>
              </a:ext>
            </a:extLst>
          </p:cNvPr>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630345E-BBC2-4F43-AABF-4A17FAB192E5}"/>
              </a:ext>
            </a:extLst>
          </p:cNvPr>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8D10512C-6B53-449A-867E-2B17E04D946B}" type="datetimeFigureOut">
              <a:rPr lang="en-US" smtClean="0"/>
              <a:t>1/25/2021</a:t>
            </a:fld>
            <a:endParaRPr lang="en-US"/>
          </a:p>
        </p:txBody>
      </p:sp>
      <p:sp>
        <p:nvSpPr>
          <p:cNvPr id="4" name="Footer Placeholder 3">
            <a:extLst>
              <a:ext uri="{FF2B5EF4-FFF2-40B4-BE49-F238E27FC236}">
                <a16:creationId xmlns:a16="http://schemas.microsoft.com/office/drawing/2014/main" id="{01D8B10D-3329-456E-8CE7-32CA26BE0C12}"/>
              </a:ext>
            </a:extLst>
          </p:cNvPr>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25E868C-6D98-4848-955B-315ACFDA3154}"/>
              </a:ext>
            </a:extLst>
          </p:cNvPr>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17988C8B-A5C0-4A4F-90CC-F39E6A39E28A}" type="slidenum">
              <a:rPr lang="en-US" smtClean="0"/>
              <a:t>‹#›</a:t>
            </a:fld>
            <a:endParaRPr lang="en-US"/>
          </a:p>
        </p:txBody>
      </p:sp>
    </p:spTree>
    <p:extLst>
      <p:ext uri="{BB962C8B-B14F-4D97-AF65-F5344CB8AC3E}">
        <p14:creationId xmlns:p14="http://schemas.microsoft.com/office/powerpoint/2010/main" val="27719612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82BB57C-EBED-42E6-80D3-9589C810EF8A}" type="datetimeFigureOut">
              <a:rPr lang="en-US" smtClean="0"/>
              <a:t>1/25/2021</a:t>
            </a:fld>
            <a:endParaRPr lang="en-US"/>
          </a:p>
        </p:txBody>
      </p:sp>
      <p:sp>
        <p:nvSpPr>
          <p:cNvPr id="8" name="Slide Number Placeholder 7"/>
          <p:cNvSpPr>
            <a:spLocks noGrp="1"/>
          </p:cNvSpPr>
          <p:nvPr>
            <p:ph type="sldNum" sz="quarter" idx="11"/>
          </p:nvPr>
        </p:nvSpPr>
        <p:spPr/>
        <p:txBody>
          <a:bodyPr/>
          <a:lstStyle/>
          <a:p>
            <a:fld id="{636E7655-FBF8-43AE-8B8F-5B04E53B221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BB57C-EBED-42E6-80D3-9589C810EF8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BB57C-EBED-42E6-80D3-9589C810EF8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BB57C-EBED-42E6-80D3-9589C810EF8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BB57C-EBED-42E6-80D3-9589C810EF8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BB57C-EBED-42E6-80D3-9589C810EF8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E7655-FBF8-43AE-8B8F-5B04E53B2210}"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82BB57C-EBED-42E6-80D3-9589C810EF8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6E7655-FBF8-43AE-8B8F-5B04E53B2210}"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2BB57C-EBED-42E6-80D3-9589C810EF8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BB57C-EBED-42E6-80D3-9589C810EF8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BB57C-EBED-42E6-80D3-9589C810EF8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BB57C-EBED-42E6-80D3-9589C810EF8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E7655-FBF8-43AE-8B8F-5B04E53B22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682BB57C-EBED-42E6-80D3-9589C810EF8A}" type="datetimeFigureOut">
              <a:rPr lang="en-US" smtClean="0"/>
              <a:t>1/25/2021</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36E7655-FBF8-43AE-8B8F-5B04E53B2210}"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nemcc.edu/workforce/" TargetMode="External"/><Relationship Id="rId3" Type="http://schemas.openxmlformats.org/officeDocument/2006/relationships/hyperlink" Target="https://mgccc.edu/programs/career-technical/industrial-manufacturing/" TargetMode="External"/><Relationship Id="rId7" Type="http://schemas.openxmlformats.org/officeDocument/2006/relationships/hyperlink" Target="http://www.iccms.edu/Default.aspx?tabid=88" TargetMode="External"/><Relationship Id="rId2" Type="http://schemas.openxmlformats.org/officeDocument/2006/relationships/hyperlink" Target="https://mgccc.edu/programs/career-technical/science-technology-engineering-mathematics/" TargetMode="External"/><Relationship Id="rId1" Type="http://schemas.openxmlformats.org/officeDocument/2006/relationships/slideLayout" Target="../slideLayouts/slideLayout2.xml"/><Relationship Id="rId6" Type="http://schemas.openxmlformats.org/officeDocument/2006/relationships/hyperlink" Target="http://www.holmescc.edu/workforce/about.aspx" TargetMode="External"/><Relationship Id="rId5" Type="http://schemas.openxmlformats.org/officeDocument/2006/relationships/hyperlink" Target="http://www.eastms.edu/workforce2/Pages/default.aspx" TargetMode="External"/><Relationship Id="rId4" Type="http://schemas.openxmlformats.org/officeDocument/2006/relationships/hyperlink" Target="https://www.eccc.edu/workforce-development" TargetMode="External"/><Relationship Id="rId9" Type="http://schemas.openxmlformats.org/officeDocument/2006/relationships/hyperlink" Target="http://www.northwestms.edu/index.php/?page_id=109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dek12.org/sites/default/files/Offices/MDE/OAE/CTE/WBL/wbl_teacher_resource_guide_august_2020.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ography.com/astronaut/mae-c-jemiso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news.microsoft.com/features/how-tech-opportunities-energizing-towns-across-us/?ocid=lock"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lickr.com/photos/144004313@N07/albums/72157687161735570/page2"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lacksintechnology.net/" TargetMode="External"/><Relationship Id="rId7" Type="http://schemas.openxmlformats.org/officeDocument/2006/relationships/hyperlink" Target="https://www.usajobs.gov/Search/?l=Mississippi" TargetMode="External"/><Relationship Id="rId2" Type="http://schemas.openxmlformats.org/officeDocument/2006/relationships/hyperlink" Target="https://www.mdek12.org/sites/default/files/Offices/MDE/OAE/CTE/WBL/wbl_teacher_resource_guide_august_2020.pdf" TargetMode="External"/><Relationship Id="rId1" Type="http://schemas.openxmlformats.org/officeDocument/2006/relationships/slideLayout" Target="../slideLayouts/slideLayout2.xml"/><Relationship Id="rId6" Type="http://schemas.openxmlformats.org/officeDocument/2006/relationships/hyperlink" Target="https://www.simplyhired.com/search?q=&amp;l=Mississippi&amp;job=KPTbUcShtL7fu5mb0vRqUVQxNT34Men8AUmIK8gqJYCF1vAIT2teIA" TargetMode="External"/><Relationship Id="rId5" Type="http://schemas.openxmlformats.org/officeDocument/2006/relationships/hyperlink" Target="https://bcwnetwork.com/" TargetMode="External"/><Relationship Id="rId4" Type="http://schemas.openxmlformats.org/officeDocument/2006/relationships/hyperlink" Target="https://www.usatoday.com/picture-gallery/tech/2019/02/18/21-influential-black-people-tech/2681859002/"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dek12.org/sites/default/files/Offices/MDE/OAE/CTE/curriculum/2019_stem_application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deed.com/q-Technician-l-Mississippi-job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dek12.org/sites/default/files/Offices/MDE/OAE/CTE/curriculum/2019_stem_application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rum.lib.umd.edu/handle/1903/1660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52650"/>
            <a:ext cx="7315200" cy="1676400"/>
          </a:xfrm>
        </p:spPr>
        <p:txBody>
          <a:bodyPr>
            <a:normAutofit fontScale="90000"/>
          </a:bodyPr>
          <a:lstStyle/>
          <a:p>
            <a:pPr algn="r"/>
            <a:br>
              <a:rPr lang="en-US" sz="4800" dirty="0"/>
            </a:br>
            <a:br>
              <a:rPr lang="en-US" sz="4800" dirty="0"/>
            </a:br>
            <a:br>
              <a:rPr lang="en-US" sz="4800" dirty="0"/>
            </a:br>
            <a:r>
              <a:rPr lang="en-US" sz="4800" dirty="0"/>
              <a:t>Career Perspectives</a:t>
            </a:r>
            <a:br>
              <a:rPr lang="en-US" sz="4800" dirty="0"/>
            </a:br>
            <a:r>
              <a:rPr lang="en-US" sz="3600" dirty="0"/>
              <a:t>Creating Awareness &amp; Interest</a:t>
            </a:r>
          </a:p>
        </p:txBody>
      </p:sp>
      <p:sp>
        <p:nvSpPr>
          <p:cNvPr id="3" name="Subtitle 2"/>
          <p:cNvSpPr>
            <a:spLocks noGrp="1"/>
          </p:cNvSpPr>
          <p:nvPr>
            <p:ph type="subTitle" idx="1"/>
          </p:nvPr>
        </p:nvSpPr>
        <p:spPr>
          <a:xfrm>
            <a:off x="5334000" y="5271407"/>
            <a:ext cx="3429000" cy="1144632"/>
          </a:xfrm>
        </p:spPr>
        <p:txBody>
          <a:bodyPr>
            <a:normAutofit/>
          </a:bodyPr>
          <a:lstStyle/>
          <a:p>
            <a:r>
              <a:rPr lang="en-US" dirty="0"/>
              <a:t>Jackson State University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5347607"/>
            <a:ext cx="1338466"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Action Button: Get Information 4">
            <a:hlinkClick r:id="rId3" action="ppaction://hlinksldjump" highlightClick="1"/>
            <a:extLst>
              <a:ext uri="{FF2B5EF4-FFF2-40B4-BE49-F238E27FC236}">
                <a16:creationId xmlns:a16="http://schemas.microsoft.com/office/drawing/2014/main" id="{B1FAD90B-5AD3-48C0-8D48-DB0045B46BD4}"/>
              </a:ext>
            </a:extLst>
          </p:cNvPr>
          <p:cNvSpPr/>
          <p:nvPr/>
        </p:nvSpPr>
        <p:spPr>
          <a:xfrm>
            <a:off x="7848600" y="6092329"/>
            <a:ext cx="731519" cy="453656"/>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3424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1AA0-9374-4BD6-844A-CEDBD5995769}"/>
              </a:ext>
            </a:extLst>
          </p:cNvPr>
          <p:cNvSpPr>
            <a:spLocks noGrp="1"/>
          </p:cNvSpPr>
          <p:nvPr>
            <p:ph type="title"/>
          </p:nvPr>
        </p:nvSpPr>
        <p:spPr>
          <a:xfrm>
            <a:off x="1066800" y="548640"/>
            <a:ext cx="7315200" cy="665085"/>
          </a:xfrm>
        </p:spPr>
        <p:txBody>
          <a:bodyPr>
            <a:normAutofit fontScale="90000"/>
          </a:bodyPr>
          <a:lstStyle/>
          <a:p>
            <a:pPr algn="r"/>
            <a:r>
              <a:rPr lang="en-US" dirty="0"/>
              <a:t>Community College Opportunities</a:t>
            </a:r>
          </a:p>
        </p:txBody>
      </p:sp>
      <p:sp>
        <p:nvSpPr>
          <p:cNvPr id="3" name="Content Placeholder 2">
            <a:extLst>
              <a:ext uri="{FF2B5EF4-FFF2-40B4-BE49-F238E27FC236}">
                <a16:creationId xmlns:a16="http://schemas.microsoft.com/office/drawing/2014/main" id="{CDC31487-8C2F-457B-A630-30B9B816B01F}"/>
              </a:ext>
            </a:extLst>
          </p:cNvPr>
          <p:cNvSpPr>
            <a:spLocks noGrp="1"/>
          </p:cNvSpPr>
          <p:nvPr>
            <p:ph idx="1"/>
          </p:nvPr>
        </p:nvSpPr>
        <p:spPr>
          <a:xfrm>
            <a:off x="1041918" y="1905000"/>
            <a:ext cx="7315200" cy="3539527"/>
          </a:xfrm>
        </p:spPr>
        <p:txBody>
          <a:bodyPr>
            <a:normAutofit/>
          </a:bodyPr>
          <a:lstStyle/>
          <a:p>
            <a:pPr marL="45720" indent="0" algn="l" fontAlgn="base">
              <a:buNone/>
            </a:pPr>
            <a:r>
              <a:rPr lang="en-US" sz="2800" b="0" i="0" dirty="0">
                <a:solidFill>
                  <a:schemeClr val="tx2"/>
                </a:solidFill>
                <a:effectLst/>
                <a:latin typeface="lato"/>
              </a:rPr>
              <a:t>Mississippi Community Colleges</a:t>
            </a:r>
            <a:br>
              <a:rPr lang="en-US" sz="2800" b="0" i="0" dirty="0">
                <a:effectLst/>
                <a:latin typeface="lato"/>
              </a:rPr>
            </a:br>
            <a:endParaRPr lang="en-US" sz="2800" b="0" i="0" dirty="0">
              <a:effectLst/>
              <a:latin typeface="lato"/>
            </a:endParaRPr>
          </a:p>
          <a:p>
            <a:pPr marL="45720" indent="0" algn="l" fontAlgn="base">
              <a:buNone/>
            </a:pPr>
            <a:r>
              <a:rPr lang="en-US" sz="2800" b="0" i="0" dirty="0">
                <a:effectLst/>
                <a:latin typeface="Lato"/>
              </a:rPr>
              <a:t>Mississippi’s community colleges offer workforce training for businesses &amp; individuals with the goal of providing a loyal and productive workforce for participating companies.</a:t>
            </a:r>
          </a:p>
          <a:p>
            <a:endParaRPr lang="en-US" sz="2800" dirty="0"/>
          </a:p>
        </p:txBody>
      </p:sp>
    </p:spTree>
    <p:extLst>
      <p:ext uri="{BB962C8B-B14F-4D97-AF65-F5344CB8AC3E}">
        <p14:creationId xmlns:p14="http://schemas.microsoft.com/office/powerpoint/2010/main" val="353304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F489-241E-4FB9-9B1F-73A50C38157B}"/>
              </a:ext>
            </a:extLst>
          </p:cNvPr>
          <p:cNvSpPr>
            <a:spLocks noGrp="1"/>
          </p:cNvSpPr>
          <p:nvPr>
            <p:ph type="title"/>
          </p:nvPr>
        </p:nvSpPr>
        <p:spPr>
          <a:xfrm>
            <a:off x="990600" y="548640"/>
            <a:ext cx="7315200" cy="717612"/>
          </a:xfrm>
        </p:spPr>
        <p:txBody>
          <a:bodyPr>
            <a:normAutofit/>
          </a:bodyPr>
          <a:lstStyle/>
          <a:p>
            <a:pPr algn="r"/>
            <a:r>
              <a:rPr lang="en-US" sz="3200" dirty="0"/>
              <a:t>Community College Resources</a:t>
            </a:r>
          </a:p>
        </p:txBody>
      </p:sp>
      <p:sp>
        <p:nvSpPr>
          <p:cNvPr id="3" name="Content Placeholder 2">
            <a:extLst>
              <a:ext uri="{FF2B5EF4-FFF2-40B4-BE49-F238E27FC236}">
                <a16:creationId xmlns:a16="http://schemas.microsoft.com/office/drawing/2014/main" id="{6E031E4E-A5E6-4701-863A-60841B9B83ED}"/>
              </a:ext>
            </a:extLst>
          </p:cNvPr>
          <p:cNvSpPr>
            <a:spLocks noGrp="1"/>
          </p:cNvSpPr>
          <p:nvPr>
            <p:ph idx="1"/>
          </p:nvPr>
        </p:nvSpPr>
        <p:spPr>
          <a:xfrm>
            <a:off x="914400" y="1600201"/>
            <a:ext cx="7315200" cy="4709160"/>
          </a:xfrm>
        </p:spPr>
        <p:txBody>
          <a:bodyPr>
            <a:normAutofit fontScale="85000" lnSpcReduction="10000"/>
          </a:bodyPr>
          <a:lstStyle/>
          <a:p>
            <a:pPr marL="45720" indent="0">
              <a:buNone/>
            </a:pPr>
            <a:r>
              <a:rPr lang="en-US" dirty="0">
                <a:solidFill>
                  <a:schemeClr val="tx2"/>
                </a:solidFill>
              </a:rPr>
              <a:t>Community College System</a:t>
            </a:r>
          </a:p>
          <a:p>
            <a:r>
              <a:rPr lang="en-US" dirty="0"/>
              <a:t>Explore MGCCC's STEM Programs (</a:t>
            </a:r>
            <a:r>
              <a:rPr lang="en-US" dirty="0">
                <a:hlinkClick r:id="rId2" tooltip="Misssissippi Gulf Coast CC - STEM Programs"/>
              </a:rPr>
              <a:t>Link</a:t>
            </a:r>
            <a:r>
              <a:rPr lang="en-US" dirty="0"/>
              <a:t>)</a:t>
            </a:r>
          </a:p>
          <a:p>
            <a:r>
              <a:rPr lang="en-US" dirty="0"/>
              <a:t>Career &amp; Technical Pathways and Programs Agricultural, Construction, Manufacturing, Transportation (</a:t>
            </a:r>
            <a:r>
              <a:rPr lang="en-US" dirty="0">
                <a:hlinkClick r:id="rId3" tooltip="Career &amp; Technical Pathways"/>
              </a:rPr>
              <a:t>Link</a:t>
            </a:r>
            <a:r>
              <a:rPr lang="en-US" dirty="0"/>
              <a:t>)</a:t>
            </a:r>
            <a:br>
              <a:rPr lang="en-US" dirty="0"/>
            </a:br>
            <a:endParaRPr lang="en-US" dirty="0"/>
          </a:p>
          <a:p>
            <a:r>
              <a:rPr lang="en-US" dirty="0">
                <a:solidFill>
                  <a:schemeClr val="tx2"/>
                </a:solidFill>
              </a:rPr>
              <a:t>Workforce Training</a:t>
            </a:r>
          </a:p>
          <a:p>
            <a:r>
              <a:rPr lang="en-US" dirty="0"/>
              <a:t>Mississippi’s community colleges also offer basic work skills, advanced work skills, pre-employment training, safety and health training, short-term training, retraining, upgrade training and rapid response training.</a:t>
            </a:r>
            <a:br>
              <a:rPr lang="en-US" dirty="0"/>
            </a:br>
            <a:endParaRPr lang="en-US" dirty="0"/>
          </a:p>
          <a:p>
            <a:pPr algn="l" fontAlgn="base">
              <a:buFont typeface="Arial" panose="020B0604020202020204" pitchFamily="34" charset="0"/>
              <a:buChar char="•"/>
            </a:pPr>
            <a:r>
              <a:rPr lang="en-US" b="0" i="0" dirty="0">
                <a:effectLst/>
                <a:latin typeface="inherit"/>
              </a:rPr>
              <a:t>East Central Community College: </a:t>
            </a:r>
            <a:r>
              <a:rPr lang="en-US" b="0" i="0" u="none" strike="noStrike" dirty="0">
                <a:solidFill>
                  <a:srgbClr val="293990"/>
                </a:solidFill>
                <a:effectLst/>
                <a:latin typeface="inherit"/>
                <a:hlinkClick r:id="rId4"/>
              </a:rPr>
              <a:t>Workforce Development</a:t>
            </a:r>
            <a:endParaRPr lang="en-US" b="0" i="0" dirty="0">
              <a:solidFill>
                <a:srgbClr val="333333"/>
              </a:solidFill>
              <a:effectLst/>
              <a:latin typeface="inherit"/>
            </a:endParaRPr>
          </a:p>
          <a:p>
            <a:pPr algn="l" fontAlgn="base">
              <a:buFont typeface="Arial" panose="020B0604020202020204" pitchFamily="34" charset="0"/>
              <a:buChar char="•"/>
            </a:pPr>
            <a:r>
              <a:rPr lang="en-US" b="0" i="0" dirty="0">
                <a:effectLst/>
                <a:latin typeface="inherit"/>
              </a:rPr>
              <a:t>East Mississippi Community College</a:t>
            </a:r>
            <a:r>
              <a:rPr lang="en-US" b="0" i="0" dirty="0">
                <a:solidFill>
                  <a:srgbClr val="333333"/>
                </a:solidFill>
                <a:effectLst/>
                <a:latin typeface="inherit"/>
              </a:rPr>
              <a:t>: </a:t>
            </a:r>
            <a:r>
              <a:rPr lang="en-US" b="0" i="0" u="none" strike="noStrike" dirty="0">
                <a:solidFill>
                  <a:srgbClr val="293990"/>
                </a:solidFill>
                <a:effectLst/>
                <a:latin typeface="inherit"/>
                <a:hlinkClick r:id="rId5"/>
              </a:rPr>
              <a:t>Workforce Services</a:t>
            </a:r>
            <a:endParaRPr lang="en-US" b="0" i="0" dirty="0">
              <a:solidFill>
                <a:srgbClr val="333333"/>
              </a:solidFill>
              <a:effectLst/>
              <a:latin typeface="inherit"/>
            </a:endParaRPr>
          </a:p>
          <a:p>
            <a:pPr algn="l" fontAlgn="base">
              <a:buFont typeface="Arial" panose="020B0604020202020204" pitchFamily="34" charset="0"/>
              <a:buChar char="•"/>
            </a:pPr>
            <a:r>
              <a:rPr lang="en-US" b="0" i="0" dirty="0">
                <a:effectLst/>
                <a:latin typeface="inherit"/>
              </a:rPr>
              <a:t>Holmes Community College</a:t>
            </a:r>
            <a:r>
              <a:rPr lang="en-US" b="0" i="0" dirty="0">
                <a:solidFill>
                  <a:srgbClr val="333333"/>
                </a:solidFill>
                <a:effectLst/>
                <a:latin typeface="inherit"/>
              </a:rPr>
              <a:t>: </a:t>
            </a:r>
            <a:r>
              <a:rPr lang="en-US" b="0" i="0" u="none" strike="noStrike" dirty="0">
                <a:solidFill>
                  <a:srgbClr val="293990"/>
                </a:solidFill>
                <a:effectLst/>
                <a:latin typeface="inherit"/>
                <a:hlinkClick r:id="rId6"/>
              </a:rPr>
              <a:t>Workforce Development</a:t>
            </a:r>
            <a:endParaRPr lang="en-US" b="0" i="0" dirty="0">
              <a:solidFill>
                <a:srgbClr val="333333"/>
              </a:solidFill>
              <a:effectLst/>
              <a:latin typeface="inherit"/>
            </a:endParaRPr>
          </a:p>
          <a:p>
            <a:pPr algn="l" fontAlgn="base">
              <a:buFont typeface="Arial" panose="020B0604020202020204" pitchFamily="34" charset="0"/>
              <a:buChar char="•"/>
            </a:pPr>
            <a:r>
              <a:rPr lang="en-US" b="0" i="0" dirty="0">
                <a:effectLst/>
                <a:latin typeface="inherit"/>
              </a:rPr>
              <a:t>Itawamba Community College: </a:t>
            </a:r>
            <a:r>
              <a:rPr lang="en-US" b="0" i="0" u="none" strike="noStrike" dirty="0">
                <a:solidFill>
                  <a:srgbClr val="293990"/>
                </a:solidFill>
                <a:effectLst/>
                <a:latin typeface="inherit"/>
                <a:hlinkClick r:id="rId7"/>
              </a:rPr>
              <a:t>Workforce Development</a:t>
            </a:r>
            <a:endParaRPr lang="en-US" b="0" i="0" dirty="0">
              <a:solidFill>
                <a:srgbClr val="333333"/>
              </a:solidFill>
              <a:effectLst/>
              <a:latin typeface="inherit"/>
            </a:endParaRPr>
          </a:p>
          <a:p>
            <a:pPr algn="l" fontAlgn="base">
              <a:buFont typeface="Arial" panose="020B0604020202020204" pitchFamily="34" charset="0"/>
              <a:buChar char="•"/>
            </a:pPr>
            <a:r>
              <a:rPr lang="en-US" b="0" i="0" dirty="0">
                <a:effectLst/>
                <a:latin typeface="inherit"/>
              </a:rPr>
              <a:t>Northeast Mississippi Community College: </a:t>
            </a:r>
            <a:r>
              <a:rPr lang="en-US" b="0" i="0" u="none" strike="noStrike" dirty="0">
                <a:solidFill>
                  <a:srgbClr val="293990"/>
                </a:solidFill>
                <a:effectLst/>
                <a:latin typeface="inherit"/>
                <a:hlinkClick r:id="rId8"/>
              </a:rPr>
              <a:t>Division of Workforce Training and Economic Development</a:t>
            </a:r>
            <a:endParaRPr lang="en-US" b="0" i="0" dirty="0">
              <a:solidFill>
                <a:srgbClr val="333333"/>
              </a:solidFill>
              <a:effectLst/>
              <a:latin typeface="inherit"/>
            </a:endParaRPr>
          </a:p>
          <a:p>
            <a:pPr algn="l" fontAlgn="base">
              <a:buFont typeface="Arial" panose="020B0604020202020204" pitchFamily="34" charset="0"/>
              <a:buChar char="•"/>
            </a:pPr>
            <a:r>
              <a:rPr lang="en-US" b="0" i="0" dirty="0">
                <a:effectLst/>
                <a:latin typeface="inherit"/>
              </a:rPr>
              <a:t>Northwest Mississippi Community College </a:t>
            </a:r>
            <a:r>
              <a:rPr lang="en-US" b="0" i="0" u="none" strike="noStrike" dirty="0">
                <a:solidFill>
                  <a:srgbClr val="293990"/>
                </a:solidFill>
                <a:effectLst/>
                <a:latin typeface="inherit"/>
                <a:hlinkClick r:id="rId9"/>
              </a:rPr>
              <a:t>Workforce Development</a:t>
            </a:r>
            <a:endParaRPr lang="en-US" b="0" i="0" dirty="0">
              <a:solidFill>
                <a:srgbClr val="333333"/>
              </a:solidFill>
              <a:effectLst/>
              <a:latin typeface="inherit"/>
            </a:endParaRPr>
          </a:p>
          <a:p>
            <a:endParaRPr lang="en-US" dirty="0"/>
          </a:p>
        </p:txBody>
      </p:sp>
    </p:spTree>
    <p:extLst>
      <p:ext uri="{BB962C8B-B14F-4D97-AF65-F5344CB8AC3E}">
        <p14:creationId xmlns:p14="http://schemas.microsoft.com/office/powerpoint/2010/main" val="3497049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315200" cy="717612"/>
          </a:xfrm>
        </p:spPr>
        <p:txBody>
          <a:bodyPr/>
          <a:lstStyle/>
          <a:p>
            <a:pPr algn="r"/>
            <a:r>
              <a:rPr lang="en-US" dirty="0"/>
              <a:t>Career side </a:t>
            </a:r>
            <a:r>
              <a:rPr lang="en-US" sz="3600" dirty="0"/>
              <a:t>note</a:t>
            </a:r>
            <a:r>
              <a:rPr lang="en-US" dirty="0"/>
              <a:t>…</a:t>
            </a:r>
          </a:p>
        </p:txBody>
      </p:sp>
      <p:sp>
        <p:nvSpPr>
          <p:cNvPr id="3" name="Content Placeholder 2"/>
          <p:cNvSpPr>
            <a:spLocks noGrp="1"/>
          </p:cNvSpPr>
          <p:nvPr>
            <p:ph idx="1"/>
          </p:nvPr>
        </p:nvSpPr>
        <p:spPr>
          <a:xfrm>
            <a:off x="762000" y="1676400"/>
            <a:ext cx="7315200" cy="4114800"/>
          </a:xfrm>
        </p:spPr>
        <p:txBody>
          <a:bodyPr>
            <a:noAutofit/>
          </a:bodyPr>
          <a:lstStyle/>
          <a:p>
            <a:r>
              <a:rPr lang="en-US" dirty="0"/>
              <a:t>US population is growing</a:t>
            </a:r>
          </a:p>
          <a:p>
            <a:r>
              <a:rPr lang="en-US" dirty="0"/>
              <a:t>Americans are getting older…</a:t>
            </a:r>
          </a:p>
          <a:p>
            <a:r>
              <a:rPr lang="en-US" dirty="0"/>
              <a:t>Healthcare needs are increasing</a:t>
            </a:r>
          </a:p>
          <a:p>
            <a:r>
              <a:rPr lang="en-US" dirty="0"/>
              <a:t>Healthcare careers and employment are booming</a:t>
            </a:r>
          </a:p>
          <a:p>
            <a:r>
              <a:rPr lang="en-US" dirty="0"/>
              <a:t>STEM activities and career awareness activities can highlight good career opportunities in rural </a:t>
            </a:r>
            <a:r>
              <a:rPr lang="en-US" i="1" dirty="0"/>
              <a:t>and</a:t>
            </a:r>
            <a:r>
              <a:rPr lang="en-US" dirty="0"/>
              <a:t> city settings</a:t>
            </a:r>
            <a:br>
              <a:rPr lang="en-US" dirty="0"/>
            </a:br>
            <a:endParaRPr lang="en-US" dirty="0"/>
          </a:p>
          <a:p>
            <a:r>
              <a:rPr lang="en-US" dirty="0"/>
              <a:t>2020 top healthcare careers – physical therapist, dental hygienist, physician assistant, nurse practitioner, physician, registered nurse, occupational therapist, home health aide, licensed practical nurse, dental assistant, medical lab technician…</a:t>
            </a:r>
          </a:p>
        </p:txBody>
      </p:sp>
    </p:spTree>
    <p:extLst>
      <p:ext uri="{BB962C8B-B14F-4D97-AF65-F5344CB8AC3E}">
        <p14:creationId xmlns:p14="http://schemas.microsoft.com/office/powerpoint/2010/main" val="135707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6D29-8CAF-4D9E-94B8-A0B6E32E65B5}"/>
              </a:ext>
            </a:extLst>
          </p:cNvPr>
          <p:cNvSpPr>
            <a:spLocks noGrp="1"/>
          </p:cNvSpPr>
          <p:nvPr>
            <p:ph type="title"/>
          </p:nvPr>
        </p:nvSpPr>
        <p:spPr>
          <a:xfrm>
            <a:off x="990600" y="457200"/>
            <a:ext cx="7315200" cy="793812"/>
          </a:xfrm>
        </p:spPr>
        <p:txBody>
          <a:bodyPr/>
          <a:lstStyle/>
          <a:p>
            <a:pPr algn="r"/>
            <a:r>
              <a:rPr lang="en-US" dirty="0"/>
              <a:t>Work Based </a:t>
            </a:r>
            <a:r>
              <a:rPr lang="en-US" sz="3600" dirty="0"/>
              <a:t>Learning</a:t>
            </a:r>
          </a:p>
        </p:txBody>
      </p:sp>
      <p:sp>
        <p:nvSpPr>
          <p:cNvPr id="3" name="Content Placeholder 2">
            <a:extLst>
              <a:ext uri="{FF2B5EF4-FFF2-40B4-BE49-F238E27FC236}">
                <a16:creationId xmlns:a16="http://schemas.microsoft.com/office/drawing/2014/main" id="{FD90FEED-1C67-4D2A-A498-E6EF0C9FA034}"/>
              </a:ext>
            </a:extLst>
          </p:cNvPr>
          <p:cNvSpPr>
            <a:spLocks noGrp="1"/>
          </p:cNvSpPr>
          <p:nvPr>
            <p:ph idx="1"/>
          </p:nvPr>
        </p:nvSpPr>
        <p:spPr>
          <a:xfrm>
            <a:off x="914400" y="1905001"/>
            <a:ext cx="7315200" cy="4404360"/>
          </a:xfrm>
        </p:spPr>
        <p:txBody>
          <a:bodyPr/>
          <a:lstStyle/>
          <a:p>
            <a:r>
              <a:rPr lang="en-US" dirty="0"/>
              <a:t>Work-based learning (WBL) is an effective teaching approach</a:t>
            </a:r>
            <a:br>
              <a:rPr lang="en-US" dirty="0"/>
            </a:br>
            <a:endParaRPr lang="en-US" dirty="0"/>
          </a:p>
          <a:p>
            <a:r>
              <a:rPr lang="en-US" dirty="0"/>
              <a:t>Engages students in real-life occupational experiences, allowing them to connect the knowledge and skills learned in class to the workplace.</a:t>
            </a:r>
            <a:br>
              <a:rPr lang="en-US" dirty="0"/>
            </a:br>
            <a:endParaRPr lang="en-US" dirty="0"/>
          </a:p>
          <a:p>
            <a:r>
              <a:rPr lang="en-US" dirty="0"/>
              <a:t>WBL provides students the opportunity to engage and interact with employers while learning to demonstrate essential employability and technical skills necessary for today’s workforce.</a:t>
            </a:r>
            <a:br>
              <a:rPr lang="en-US" dirty="0"/>
            </a:br>
            <a:br>
              <a:rPr lang="en-US" dirty="0"/>
            </a:br>
            <a:r>
              <a:rPr lang="en-US" dirty="0">
                <a:hlinkClick r:id="rId2" tooltip="Mississippi Work Based Learning"/>
              </a:rPr>
              <a:t>Resource</a:t>
            </a:r>
            <a:endParaRPr lang="en-US" dirty="0"/>
          </a:p>
        </p:txBody>
      </p:sp>
    </p:spTree>
    <p:extLst>
      <p:ext uri="{BB962C8B-B14F-4D97-AF65-F5344CB8AC3E}">
        <p14:creationId xmlns:p14="http://schemas.microsoft.com/office/powerpoint/2010/main" val="1114111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C1ED4-697D-46C1-B30F-1BBB57724218}"/>
              </a:ext>
            </a:extLst>
          </p:cNvPr>
          <p:cNvSpPr>
            <a:spLocks noGrp="1"/>
          </p:cNvSpPr>
          <p:nvPr>
            <p:ph type="title"/>
          </p:nvPr>
        </p:nvSpPr>
        <p:spPr>
          <a:xfrm>
            <a:off x="1066800" y="457200"/>
            <a:ext cx="7315200" cy="849297"/>
          </a:xfrm>
        </p:spPr>
        <p:txBody>
          <a:bodyPr/>
          <a:lstStyle/>
          <a:p>
            <a:pPr algn="r"/>
            <a:r>
              <a:rPr lang="en-US" dirty="0" err="1"/>
              <a:t>Astronaught</a:t>
            </a:r>
            <a:r>
              <a:rPr lang="en-US" dirty="0"/>
              <a:t>…</a:t>
            </a:r>
          </a:p>
        </p:txBody>
      </p:sp>
      <p:pic>
        <p:nvPicPr>
          <p:cNvPr id="13" name="Content Placeholder 12" descr="A child wearing an orange jacket&#10;&#10;Description automatically generated with low confidence">
            <a:extLst>
              <a:ext uri="{FF2B5EF4-FFF2-40B4-BE49-F238E27FC236}">
                <a16:creationId xmlns:a16="http://schemas.microsoft.com/office/drawing/2014/main" id="{CA115A6A-9ABF-4FBA-BBFA-6F78DD3841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483114"/>
            <a:ext cx="4358368" cy="3538537"/>
          </a:xfrm>
        </p:spPr>
      </p:pic>
      <p:sp>
        <p:nvSpPr>
          <p:cNvPr id="14" name="TextBox 13">
            <a:extLst>
              <a:ext uri="{FF2B5EF4-FFF2-40B4-BE49-F238E27FC236}">
                <a16:creationId xmlns:a16="http://schemas.microsoft.com/office/drawing/2014/main" id="{77FFD962-86F6-42C5-AA7C-04EFF954931A}"/>
              </a:ext>
            </a:extLst>
          </p:cNvPr>
          <p:cNvSpPr txBox="1"/>
          <p:nvPr/>
        </p:nvSpPr>
        <p:spPr>
          <a:xfrm>
            <a:off x="5562600" y="1605331"/>
            <a:ext cx="3249227" cy="3416320"/>
          </a:xfrm>
          <a:prstGeom prst="rect">
            <a:avLst/>
          </a:prstGeom>
          <a:noFill/>
        </p:spPr>
        <p:txBody>
          <a:bodyPr wrap="square" rtlCol="0">
            <a:spAutoFit/>
          </a:bodyPr>
          <a:lstStyle/>
          <a:p>
            <a:endParaRPr lang="en-US" dirty="0"/>
          </a:p>
          <a:p>
            <a:r>
              <a:rPr lang="en-US" dirty="0"/>
              <a:t>Dr. Mae C. Jemison is an American astronaut and physician who, on June 4, 1987, became the first African American woman to be admitted into NASA’s astronaut training program. On September 12, 1992, Jemison flew into space with six other astronauts aboard the Endeavour.</a:t>
            </a:r>
          </a:p>
        </p:txBody>
      </p:sp>
      <p:sp>
        <p:nvSpPr>
          <p:cNvPr id="15" name="TextBox 14">
            <a:extLst>
              <a:ext uri="{FF2B5EF4-FFF2-40B4-BE49-F238E27FC236}">
                <a16:creationId xmlns:a16="http://schemas.microsoft.com/office/drawing/2014/main" id="{A55B5086-BA85-4FCB-B82C-FB6B5F7BB45A}"/>
              </a:ext>
            </a:extLst>
          </p:cNvPr>
          <p:cNvSpPr txBox="1"/>
          <p:nvPr/>
        </p:nvSpPr>
        <p:spPr>
          <a:xfrm>
            <a:off x="2362200" y="6019800"/>
            <a:ext cx="4724400" cy="369332"/>
          </a:xfrm>
          <a:prstGeom prst="rect">
            <a:avLst/>
          </a:prstGeom>
          <a:noFill/>
        </p:spPr>
        <p:txBody>
          <a:bodyPr wrap="square" rtlCol="0">
            <a:spAutoFit/>
          </a:bodyPr>
          <a:lstStyle/>
          <a:p>
            <a:r>
              <a:rPr lang="en-US" dirty="0"/>
              <a:t>Retrieved: January 26, 2021, </a:t>
            </a:r>
            <a:r>
              <a:rPr lang="en-US" dirty="0">
                <a:hlinkClick r:id="rId3"/>
              </a:rPr>
              <a:t>Biography</a:t>
            </a:r>
            <a:r>
              <a:rPr lang="en-US" dirty="0"/>
              <a:t>.</a:t>
            </a:r>
          </a:p>
        </p:txBody>
      </p:sp>
    </p:spTree>
    <p:extLst>
      <p:ext uri="{BB962C8B-B14F-4D97-AF65-F5344CB8AC3E}">
        <p14:creationId xmlns:p14="http://schemas.microsoft.com/office/powerpoint/2010/main" val="2081720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AF907-8DCC-40E9-A35C-4EF19536FEFB}"/>
              </a:ext>
            </a:extLst>
          </p:cNvPr>
          <p:cNvSpPr>
            <a:spLocks noGrp="1"/>
          </p:cNvSpPr>
          <p:nvPr>
            <p:ph type="title"/>
          </p:nvPr>
        </p:nvSpPr>
        <p:spPr>
          <a:xfrm>
            <a:off x="914400" y="381000"/>
            <a:ext cx="7315200" cy="1030269"/>
          </a:xfrm>
        </p:spPr>
        <p:txBody>
          <a:bodyPr>
            <a:noAutofit/>
          </a:bodyPr>
          <a:lstStyle/>
          <a:p>
            <a:pPr algn="r"/>
            <a:r>
              <a:rPr lang="en-US" sz="3600" dirty="0"/>
              <a:t>How Technology is changing the way we do things…</a:t>
            </a:r>
          </a:p>
        </p:txBody>
      </p:sp>
      <p:pic>
        <p:nvPicPr>
          <p:cNvPr id="5" name="Content Placeholder 4" descr="A person standing in front of a sunset&#10;&#10;Description automatically generated with medium confidence">
            <a:extLst>
              <a:ext uri="{FF2B5EF4-FFF2-40B4-BE49-F238E27FC236}">
                <a16:creationId xmlns:a16="http://schemas.microsoft.com/office/drawing/2014/main" id="{49EC57B7-6E61-4A32-9CA5-02353838F4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5575" y="1493981"/>
            <a:ext cx="5375924" cy="3719193"/>
          </a:xfrm>
        </p:spPr>
      </p:pic>
      <p:sp>
        <p:nvSpPr>
          <p:cNvPr id="6" name="TextBox 5">
            <a:extLst>
              <a:ext uri="{FF2B5EF4-FFF2-40B4-BE49-F238E27FC236}">
                <a16:creationId xmlns:a16="http://schemas.microsoft.com/office/drawing/2014/main" id="{A2D1DA2B-D2E2-4209-890D-6B31602E9BC4}"/>
              </a:ext>
            </a:extLst>
          </p:cNvPr>
          <p:cNvSpPr txBox="1"/>
          <p:nvPr/>
        </p:nvSpPr>
        <p:spPr>
          <a:xfrm>
            <a:off x="1893506" y="5295886"/>
            <a:ext cx="6336094" cy="369332"/>
          </a:xfrm>
          <a:prstGeom prst="rect">
            <a:avLst/>
          </a:prstGeom>
          <a:noFill/>
        </p:spPr>
        <p:txBody>
          <a:bodyPr wrap="none" rtlCol="0">
            <a:spAutoFit/>
          </a:bodyPr>
          <a:lstStyle/>
          <a:p>
            <a:r>
              <a:rPr lang="en-US" dirty="0">
                <a:hlinkClick r:id="rId3"/>
              </a:rPr>
              <a:t>How Tech Opportunities are energizing towns across the US</a:t>
            </a:r>
            <a:endParaRPr lang="en-US" dirty="0"/>
          </a:p>
        </p:txBody>
      </p:sp>
      <p:sp>
        <p:nvSpPr>
          <p:cNvPr id="7" name="TextBox 6">
            <a:extLst>
              <a:ext uri="{FF2B5EF4-FFF2-40B4-BE49-F238E27FC236}">
                <a16:creationId xmlns:a16="http://schemas.microsoft.com/office/drawing/2014/main" id="{997C7EFE-DF78-4928-88A8-684BB04DC3F2}"/>
              </a:ext>
            </a:extLst>
          </p:cNvPr>
          <p:cNvSpPr txBox="1"/>
          <p:nvPr/>
        </p:nvSpPr>
        <p:spPr>
          <a:xfrm>
            <a:off x="1957755" y="5713786"/>
            <a:ext cx="6271845" cy="615553"/>
          </a:xfrm>
          <a:prstGeom prst="rect">
            <a:avLst/>
          </a:prstGeom>
          <a:noFill/>
        </p:spPr>
        <p:txBody>
          <a:bodyPr wrap="none" rtlCol="0">
            <a:spAutoFit/>
          </a:bodyPr>
          <a:lstStyle/>
          <a:p>
            <a:r>
              <a:rPr lang="en-US" b="0" i="1" dirty="0" err="1">
                <a:effectLst/>
                <a:latin typeface="Segoe UI" panose="020B0502040204020203" pitchFamily="34" charset="0"/>
              </a:rPr>
              <a:t>Reegan</a:t>
            </a:r>
            <a:r>
              <a:rPr lang="en-US" b="0" i="1" dirty="0">
                <a:effectLst/>
                <a:latin typeface="Segoe UI" panose="020B0502040204020203" pitchFamily="34" charset="0"/>
              </a:rPr>
              <a:t> Ford in Cheyenne, Wyoming (photo by Rachel Woolf)</a:t>
            </a:r>
          </a:p>
          <a:p>
            <a:r>
              <a:rPr lang="en-US" sz="1600" dirty="0">
                <a:latin typeface="Segoe UI" panose="020B0502040204020203" pitchFamily="34" charset="0"/>
              </a:rPr>
              <a:t>Retrieved 1-25-2021 Microsoft Stories, Vanessa Ho</a:t>
            </a:r>
            <a:endParaRPr lang="en-US" sz="1600" dirty="0"/>
          </a:p>
        </p:txBody>
      </p:sp>
    </p:spTree>
    <p:extLst>
      <p:ext uri="{BB962C8B-B14F-4D97-AF65-F5344CB8AC3E}">
        <p14:creationId xmlns:p14="http://schemas.microsoft.com/office/powerpoint/2010/main" val="2817161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870012"/>
          </a:xfrm>
        </p:spPr>
        <p:txBody>
          <a:bodyPr>
            <a:noAutofit/>
          </a:bodyPr>
          <a:lstStyle/>
          <a:p>
            <a:pPr algn="r"/>
            <a:r>
              <a:rPr lang="en-US" sz="3200" dirty="0"/>
              <a:t>Career Connections with Arduino</a:t>
            </a:r>
          </a:p>
        </p:txBody>
      </p:sp>
      <p:sp>
        <p:nvSpPr>
          <p:cNvPr id="3" name="Content Placeholder 2">
            <a:extLst>
              <a:ext uri="{FF2B5EF4-FFF2-40B4-BE49-F238E27FC236}">
                <a16:creationId xmlns:a16="http://schemas.microsoft.com/office/drawing/2014/main" id="{FB5274A5-7D58-4BD1-9AD0-AE590E469238}"/>
              </a:ext>
            </a:extLst>
          </p:cNvPr>
          <p:cNvSpPr>
            <a:spLocks noGrp="1"/>
          </p:cNvSpPr>
          <p:nvPr>
            <p:ph idx="1"/>
          </p:nvPr>
        </p:nvSpPr>
        <p:spPr>
          <a:xfrm>
            <a:off x="914400" y="1524001"/>
            <a:ext cx="7467600" cy="4785360"/>
          </a:xfrm>
        </p:spPr>
        <p:txBody>
          <a:bodyPr>
            <a:normAutofit/>
          </a:bodyPr>
          <a:lstStyle/>
          <a:p>
            <a:r>
              <a:rPr lang="en-US" sz="2400" dirty="0"/>
              <a:t>Problem solving – defining a task</a:t>
            </a:r>
          </a:p>
          <a:p>
            <a:r>
              <a:rPr lang="en-US" sz="2400" dirty="0"/>
              <a:t>Critical thinking – developing strategies</a:t>
            </a:r>
          </a:p>
          <a:p>
            <a:r>
              <a:rPr lang="en-US" sz="2400" dirty="0"/>
              <a:t>Writing &amp; communication skills – sharing info</a:t>
            </a:r>
          </a:p>
          <a:p>
            <a:r>
              <a:rPr lang="en-US" sz="2400" dirty="0"/>
              <a:t>Programming &amp; coding competencies</a:t>
            </a:r>
          </a:p>
          <a:p>
            <a:r>
              <a:rPr lang="en-US" sz="2400" dirty="0"/>
              <a:t>Application of mathematics &amp; technology concepts</a:t>
            </a:r>
          </a:p>
          <a:p>
            <a:r>
              <a:rPr lang="en-US" sz="2400" dirty="0"/>
              <a:t>Developing &amp; using team skills – in class and tele-teams</a:t>
            </a:r>
          </a:p>
          <a:p>
            <a:r>
              <a:rPr lang="en-US" sz="2400" dirty="0"/>
              <a:t>Relevant hands-on activities – tools, materials, vocabulary, manipulative skills… work skills</a:t>
            </a:r>
          </a:p>
          <a:p>
            <a:r>
              <a:rPr lang="en-US" sz="2400" dirty="0"/>
              <a:t>Applying concepts by </a:t>
            </a:r>
            <a:r>
              <a:rPr lang="en-US" sz="2400" i="1" dirty="0"/>
              <a:t>doing</a:t>
            </a:r>
            <a:r>
              <a:rPr lang="en-US" sz="2400" dirty="0"/>
              <a:t>…</a:t>
            </a:r>
          </a:p>
          <a:p>
            <a:endParaRPr lang="en-US" sz="2400" dirty="0"/>
          </a:p>
        </p:txBody>
      </p:sp>
    </p:spTree>
    <p:extLst>
      <p:ext uri="{BB962C8B-B14F-4D97-AF65-F5344CB8AC3E}">
        <p14:creationId xmlns:p14="http://schemas.microsoft.com/office/powerpoint/2010/main" val="3430044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standing together&#10;&#10;Description automatically generated with low confidence">
            <a:extLst>
              <a:ext uri="{FF2B5EF4-FFF2-40B4-BE49-F238E27FC236}">
                <a16:creationId xmlns:a16="http://schemas.microsoft.com/office/drawing/2014/main" id="{5C4014BC-4400-41F7-BACE-347D5146EA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600" y="2989064"/>
            <a:ext cx="4196701" cy="2556273"/>
          </a:xfrm>
          <a:prstGeom prst="rect">
            <a:avLst/>
          </a:prstGeom>
        </p:spPr>
      </p:pic>
      <p:sp>
        <p:nvSpPr>
          <p:cNvPr id="2" name="Title 1"/>
          <p:cNvSpPr>
            <a:spLocks noGrp="1"/>
          </p:cNvSpPr>
          <p:nvPr>
            <p:ph type="title"/>
          </p:nvPr>
        </p:nvSpPr>
        <p:spPr>
          <a:xfrm>
            <a:off x="1066800" y="457200"/>
            <a:ext cx="7315200" cy="870012"/>
          </a:xfrm>
        </p:spPr>
        <p:txBody>
          <a:bodyPr/>
          <a:lstStyle/>
          <a:p>
            <a:pPr algn="r"/>
            <a:r>
              <a:rPr lang="en-US" dirty="0"/>
              <a:t>Team Skills</a:t>
            </a:r>
          </a:p>
        </p:txBody>
      </p:sp>
      <p:sp>
        <p:nvSpPr>
          <p:cNvPr id="3" name="Content Placeholder 2"/>
          <p:cNvSpPr>
            <a:spLocks noGrp="1"/>
          </p:cNvSpPr>
          <p:nvPr>
            <p:ph idx="1"/>
          </p:nvPr>
        </p:nvSpPr>
        <p:spPr>
          <a:xfrm>
            <a:off x="609600" y="1447800"/>
            <a:ext cx="6629400" cy="2819401"/>
          </a:xfrm>
        </p:spPr>
        <p:txBody>
          <a:bodyPr>
            <a:noAutofit/>
          </a:bodyPr>
          <a:lstStyle/>
          <a:p>
            <a:r>
              <a:rPr lang="en-US" sz="2400" dirty="0"/>
              <a:t>Why team skills are important</a:t>
            </a:r>
          </a:p>
          <a:p>
            <a:r>
              <a:rPr lang="en-US" sz="2400" dirty="0"/>
              <a:t>Improve productivity</a:t>
            </a:r>
          </a:p>
          <a:p>
            <a:r>
              <a:rPr lang="en-US" sz="2400" dirty="0"/>
              <a:t>Diversity of ideas and solutions</a:t>
            </a:r>
          </a:p>
          <a:p>
            <a:r>
              <a:rPr lang="en-US" sz="2400" dirty="0"/>
              <a:t>Expand learning experiences</a:t>
            </a:r>
          </a:p>
          <a:p>
            <a:r>
              <a:rPr lang="en-US" sz="2400" dirty="0"/>
              <a:t>Reflective of the World of Work</a:t>
            </a:r>
            <a:br>
              <a:rPr lang="en-US" sz="2400" dirty="0"/>
            </a:br>
            <a:r>
              <a:rPr lang="en-US" sz="2400" dirty="0"/>
              <a:t>Building skills for success</a:t>
            </a:r>
          </a:p>
        </p:txBody>
      </p:sp>
      <p:sp>
        <p:nvSpPr>
          <p:cNvPr id="6" name="TextBox 5">
            <a:extLst>
              <a:ext uri="{FF2B5EF4-FFF2-40B4-BE49-F238E27FC236}">
                <a16:creationId xmlns:a16="http://schemas.microsoft.com/office/drawing/2014/main" id="{580389E8-EF15-43D1-B47B-FC2EF3A17A77}"/>
              </a:ext>
            </a:extLst>
          </p:cNvPr>
          <p:cNvSpPr txBox="1"/>
          <p:nvPr/>
        </p:nvSpPr>
        <p:spPr>
          <a:xfrm>
            <a:off x="3137839" y="5939135"/>
            <a:ext cx="2563522" cy="461665"/>
          </a:xfrm>
          <a:prstGeom prst="rect">
            <a:avLst/>
          </a:prstGeom>
          <a:noFill/>
        </p:spPr>
        <p:txBody>
          <a:bodyPr wrap="none" rtlCol="0">
            <a:spAutoFit/>
          </a:bodyPr>
          <a:lstStyle/>
          <a:p>
            <a:r>
              <a:rPr lang="en-US" sz="2400" dirty="0">
                <a:hlinkClick r:id="rId3"/>
              </a:rPr>
              <a:t>Mississippi BEST</a:t>
            </a:r>
            <a:endParaRPr lang="en-US" sz="2400" dirty="0"/>
          </a:p>
        </p:txBody>
      </p:sp>
    </p:spTree>
    <p:extLst>
      <p:ext uri="{BB962C8B-B14F-4D97-AF65-F5344CB8AC3E}">
        <p14:creationId xmlns:p14="http://schemas.microsoft.com/office/powerpoint/2010/main" val="3135274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61259-FA77-449B-89ED-C99434279E9F}"/>
              </a:ext>
            </a:extLst>
          </p:cNvPr>
          <p:cNvSpPr>
            <a:spLocks noGrp="1"/>
          </p:cNvSpPr>
          <p:nvPr>
            <p:ph type="title"/>
          </p:nvPr>
        </p:nvSpPr>
        <p:spPr>
          <a:xfrm>
            <a:off x="942622" y="548640"/>
            <a:ext cx="7315200" cy="717612"/>
          </a:xfrm>
        </p:spPr>
        <p:txBody>
          <a:bodyPr/>
          <a:lstStyle/>
          <a:p>
            <a:pPr algn="r"/>
            <a:r>
              <a:rPr lang="en-US" dirty="0"/>
              <a:t>Resources</a:t>
            </a:r>
          </a:p>
        </p:txBody>
      </p:sp>
      <p:sp>
        <p:nvSpPr>
          <p:cNvPr id="3" name="Content Placeholder 2">
            <a:extLst>
              <a:ext uri="{FF2B5EF4-FFF2-40B4-BE49-F238E27FC236}">
                <a16:creationId xmlns:a16="http://schemas.microsoft.com/office/drawing/2014/main" id="{86A93039-17C6-44DB-9373-C9906B53B378}"/>
              </a:ext>
            </a:extLst>
          </p:cNvPr>
          <p:cNvSpPr>
            <a:spLocks noGrp="1"/>
          </p:cNvSpPr>
          <p:nvPr>
            <p:ph idx="1"/>
          </p:nvPr>
        </p:nvSpPr>
        <p:spPr>
          <a:xfrm>
            <a:off x="914400" y="2057400"/>
            <a:ext cx="7315200" cy="3539527"/>
          </a:xfrm>
        </p:spPr>
        <p:txBody>
          <a:bodyPr/>
          <a:lstStyle/>
          <a:p>
            <a:r>
              <a:rPr lang="en-US" dirty="0">
                <a:hlinkClick r:id="rId2"/>
              </a:rPr>
              <a:t>wbl_teacher_resource_guide_august_2020.pdf (mdek12.org)</a:t>
            </a:r>
            <a:endParaRPr lang="en-US" dirty="0"/>
          </a:p>
          <a:p>
            <a:r>
              <a:rPr lang="en-US" dirty="0">
                <a:hlinkClick r:id="rId3" tooltip="Highlighting Blacks in Technolgy"/>
              </a:rPr>
              <a:t>Blacks in Technology (BIT)</a:t>
            </a:r>
            <a:endParaRPr lang="en-US" dirty="0"/>
          </a:p>
          <a:p>
            <a:r>
              <a:rPr lang="en-US" dirty="0" err="1"/>
              <a:t>USAToday</a:t>
            </a:r>
            <a:r>
              <a:rPr lang="en-US" dirty="0"/>
              <a:t> – </a:t>
            </a:r>
            <a:r>
              <a:rPr lang="en-US" dirty="0">
                <a:hlinkClick r:id="rId4"/>
              </a:rPr>
              <a:t>Influential Blacks in Business</a:t>
            </a:r>
            <a:endParaRPr lang="en-US" dirty="0"/>
          </a:p>
          <a:p>
            <a:r>
              <a:rPr lang="en-US" dirty="0"/>
              <a:t>Black Career Women’s Network (</a:t>
            </a:r>
            <a:r>
              <a:rPr lang="en-US" dirty="0">
                <a:hlinkClick r:id="rId5"/>
              </a:rPr>
              <a:t>BCWN</a:t>
            </a:r>
            <a:r>
              <a:rPr lang="en-US" dirty="0"/>
              <a:t>)</a:t>
            </a:r>
          </a:p>
          <a:p>
            <a:r>
              <a:rPr lang="en-US" dirty="0"/>
              <a:t>Mississippi Jobs Available (</a:t>
            </a:r>
            <a:r>
              <a:rPr lang="en-US" dirty="0" err="1">
                <a:hlinkClick r:id="rId6" tooltip="Job listings in Mississippi"/>
              </a:rPr>
              <a:t>SimplyHired</a:t>
            </a:r>
            <a:r>
              <a:rPr lang="en-US" dirty="0"/>
              <a:t>)</a:t>
            </a:r>
          </a:p>
          <a:p>
            <a:r>
              <a:rPr lang="en-US" dirty="0"/>
              <a:t>Official US Government Jobs (</a:t>
            </a:r>
            <a:r>
              <a:rPr lang="en-US" dirty="0">
                <a:hlinkClick r:id="rId7" tooltip="STEM careers and jobs"/>
              </a:rPr>
              <a:t>USAJOBS</a:t>
            </a:r>
            <a:r>
              <a:rPr lang="en-US" dirty="0"/>
              <a:t>)</a:t>
            </a:r>
          </a:p>
        </p:txBody>
      </p:sp>
    </p:spTree>
    <p:extLst>
      <p:ext uri="{BB962C8B-B14F-4D97-AF65-F5344CB8AC3E}">
        <p14:creationId xmlns:p14="http://schemas.microsoft.com/office/powerpoint/2010/main" val="4176732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3023A-0BD2-4FD7-B608-04C41956DADE}"/>
              </a:ext>
            </a:extLst>
          </p:cNvPr>
          <p:cNvSpPr>
            <a:spLocks noGrp="1"/>
          </p:cNvSpPr>
          <p:nvPr>
            <p:ph type="title"/>
          </p:nvPr>
        </p:nvSpPr>
        <p:spPr>
          <a:xfrm>
            <a:off x="914400" y="457200"/>
            <a:ext cx="7315200" cy="793812"/>
          </a:xfrm>
        </p:spPr>
        <p:txBody>
          <a:bodyPr/>
          <a:lstStyle/>
          <a:p>
            <a:pPr algn="r"/>
            <a:r>
              <a:rPr lang="en-US" dirty="0"/>
              <a:t>Summary</a:t>
            </a:r>
          </a:p>
        </p:txBody>
      </p:sp>
      <p:sp>
        <p:nvSpPr>
          <p:cNvPr id="3" name="Content Placeholder 2">
            <a:extLst>
              <a:ext uri="{FF2B5EF4-FFF2-40B4-BE49-F238E27FC236}">
                <a16:creationId xmlns:a16="http://schemas.microsoft.com/office/drawing/2014/main" id="{B2354A96-08CF-44D4-A4F9-057003B4997C}"/>
              </a:ext>
            </a:extLst>
          </p:cNvPr>
          <p:cNvSpPr>
            <a:spLocks noGrp="1"/>
          </p:cNvSpPr>
          <p:nvPr>
            <p:ph idx="1"/>
          </p:nvPr>
        </p:nvSpPr>
        <p:spPr>
          <a:xfrm>
            <a:off x="886047" y="1600200"/>
            <a:ext cx="7315200" cy="3276599"/>
          </a:xfrm>
        </p:spPr>
        <p:txBody>
          <a:bodyPr>
            <a:noAutofit/>
          </a:bodyPr>
          <a:lstStyle/>
          <a:p>
            <a:r>
              <a:rPr lang="en-US" dirty="0"/>
              <a:t>Career interest starts early… capitalize on it!</a:t>
            </a:r>
          </a:p>
          <a:p>
            <a:r>
              <a:rPr lang="en-US" dirty="0"/>
              <a:t>Pathways to the future – planning – preparation</a:t>
            </a:r>
          </a:p>
          <a:p>
            <a:pPr lvl="1"/>
            <a:r>
              <a:rPr lang="en-US" sz="2000" dirty="0"/>
              <a:t>Entry level work training</a:t>
            </a:r>
          </a:p>
          <a:p>
            <a:pPr lvl="1"/>
            <a:r>
              <a:rPr lang="en-US" sz="2000" dirty="0"/>
              <a:t>Certificate &amp; community programs</a:t>
            </a:r>
          </a:p>
          <a:p>
            <a:pPr lvl="1"/>
            <a:r>
              <a:rPr lang="en-US" sz="2000" dirty="0"/>
              <a:t>College – university STEM programs</a:t>
            </a:r>
            <a:br>
              <a:rPr lang="en-US" sz="2000" dirty="0"/>
            </a:br>
            <a:endParaRPr lang="en-US" sz="2000" dirty="0"/>
          </a:p>
          <a:p>
            <a:r>
              <a:rPr lang="en-US" dirty="0"/>
              <a:t>Healthcare – many opportunities</a:t>
            </a:r>
          </a:p>
          <a:p>
            <a:r>
              <a:rPr lang="en-US" dirty="0"/>
              <a:t>Team skills – key part in todays workforce</a:t>
            </a:r>
          </a:p>
          <a:p>
            <a:r>
              <a:rPr lang="en-US" dirty="0"/>
              <a:t>STEM career awareness activities – interest &amp; enthusiasm</a:t>
            </a:r>
          </a:p>
          <a:p>
            <a:pPr marL="45720" indent="0">
              <a:buNone/>
            </a:pPr>
            <a:endParaRPr lang="en-US" dirty="0"/>
          </a:p>
        </p:txBody>
      </p:sp>
      <p:sp>
        <p:nvSpPr>
          <p:cNvPr id="4" name="TextBox 3">
            <a:extLst>
              <a:ext uri="{FF2B5EF4-FFF2-40B4-BE49-F238E27FC236}">
                <a16:creationId xmlns:a16="http://schemas.microsoft.com/office/drawing/2014/main" id="{14677B9C-50EC-4D21-B0CA-80DD61738C6E}"/>
              </a:ext>
            </a:extLst>
          </p:cNvPr>
          <p:cNvSpPr txBox="1"/>
          <p:nvPr/>
        </p:nvSpPr>
        <p:spPr>
          <a:xfrm>
            <a:off x="990600" y="5257800"/>
            <a:ext cx="7434728" cy="646331"/>
          </a:xfrm>
          <a:prstGeom prst="rect">
            <a:avLst/>
          </a:prstGeom>
          <a:noFill/>
        </p:spPr>
        <p:txBody>
          <a:bodyPr wrap="none" rtlCol="0">
            <a:spAutoFit/>
          </a:bodyPr>
          <a:lstStyle/>
          <a:p>
            <a:r>
              <a:rPr lang="en-US" sz="3600" dirty="0"/>
              <a:t>Our goal is our student’s success…</a:t>
            </a:r>
          </a:p>
        </p:txBody>
      </p:sp>
    </p:spTree>
    <p:extLst>
      <p:ext uri="{BB962C8B-B14F-4D97-AF65-F5344CB8AC3E}">
        <p14:creationId xmlns:p14="http://schemas.microsoft.com/office/powerpoint/2010/main" val="72454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315200" cy="925497"/>
          </a:xfrm>
        </p:spPr>
        <p:txBody>
          <a:bodyPr/>
          <a:lstStyle/>
          <a:p>
            <a:r>
              <a:rPr lang="en-US" dirty="0"/>
              <a:t>What we are going to do…</a:t>
            </a:r>
          </a:p>
        </p:txBody>
      </p:sp>
      <p:sp>
        <p:nvSpPr>
          <p:cNvPr id="3" name="Content Placeholder 2"/>
          <p:cNvSpPr>
            <a:spLocks noGrp="1"/>
          </p:cNvSpPr>
          <p:nvPr>
            <p:ph idx="1"/>
          </p:nvPr>
        </p:nvSpPr>
        <p:spPr>
          <a:xfrm>
            <a:off x="838200" y="1600200"/>
            <a:ext cx="7315200" cy="4225327"/>
          </a:xfrm>
        </p:spPr>
        <p:txBody>
          <a:bodyPr>
            <a:normAutofit/>
          </a:bodyPr>
          <a:lstStyle/>
          <a:p>
            <a:r>
              <a:rPr lang="en-US" dirty="0"/>
              <a:t>Identify STEM career areas and pathways</a:t>
            </a:r>
          </a:p>
          <a:p>
            <a:r>
              <a:rPr lang="en-US" dirty="0"/>
              <a:t>Explore STEM related careers and other opportunities</a:t>
            </a:r>
          </a:p>
          <a:p>
            <a:r>
              <a:rPr lang="en-US" dirty="0"/>
              <a:t>Preparation…</a:t>
            </a:r>
          </a:p>
          <a:p>
            <a:pPr lvl="1"/>
            <a:r>
              <a:rPr lang="en-US" dirty="0"/>
              <a:t>Non-completer – leaving high early</a:t>
            </a:r>
          </a:p>
          <a:p>
            <a:pPr lvl="1"/>
            <a:r>
              <a:rPr lang="en-US" dirty="0"/>
              <a:t>High School graduate</a:t>
            </a:r>
            <a:br>
              <a:rPr lang="en-US" dirty="0"/>
            </a:br>
            <a:endParaRPr lang="en-US" dirty="0"/>
          </a:p>
          <a:p>
            <a:r>
              <a:rPr lang="en-US" dirty="0"/>
              <a:t>Pathways to the future…</a:t>
            </a:r>
          </a:p>
          <a:p>
            <a:pPr lvl="1"/>
            <a:r>
              <a:rPr lang="en-US" dirty="0"/>
              <a:t>Entry level employment with training or without training</a:t>
            </a:r>
          </a:p>
          <a:p>
            <a:pPr lvl="1"/>
            <a:r>
              <a:rPr lang="en-US" dirty="0"/>
              <a:t>Community College programs</a:t>
            </a:r>
          </a:p>
          <a:p>
            <a:pPr lvl="1"/>
            <a:r>
              <a:rPr lang="en-US" dirty="0"/>
              <a:t>Certificate programs – Technical – Medical - Professional</a:t>
            </a:r>
          </a:p>
          <a:p>
            <a:pPr lvl="1"/>
            <a:r>
              <a:rPr lang="en-US" dirty="0"/>
              <a:t>Apprenticeship opportunities</a:t>
            </a:r>
          </a:p>
          <a:p>
            <a:pPr lvl="1"/>
            <a:r>
              <a:rPr lang="en-US" dirty="0"/>
              <a:t>College/University programs</a:t>
            </a:r>
          </a:p>
          <a:p>
            <a:endParaRPr lang="en-US" dirty="0"/>
          </a:p>
        </p:txBody>
      </p:sp>
    </p:spTree>
    <p:extLst>
      <p:ext uri="{BB962C8B-B14F-4D97-AF65-F5344CB8AC3E}">
        <p14:creationId xmlns:p14="http://schemas.microsoft.com/office/powerpoint/2010/main" val="365496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50832"/>
            <a:ext cx="7315200" cy="641412"/>
          </a:xfrm>
        </p:spPr>
        <p:txBody>
          <a:bodyPr>
            <a:normAutofit fontScale="90000"/>
          </a:bodyPr>
          <a:lstStyle/>
          <a:p>
            <a:pPr algn="r"/>
            <a:r>
              <a:rPr lang="en-US" dirty="0"/>
              <a:t>Career things…</a:t>
            </a:r>
          </a:p>
        </p:txBody>
      </p:sp>
      <p:sp>
        <p:nvSpPr>
          <p:cNvPr id="3" name="Content Placeholder 2"/>
          <p:cNvSpPr>
            <a:spLocks noGrp="1"/>
          </p:cNvSpPr>
          <p:nvPr>
            <p:ph idx="1"/>
          </p:nvPr>
        </p:nvSpPr>
        <p:spPr>
          <a:xfrm>
            <a:off x="3581400" y="5562600"/>
            <a:ext cx="4953000" cy="914400"/>
          </a:xfrm>
        </p:spPr>
        <p:txBody>
          <a:bodyPr>
            <a:normAutofit/>
          </a:bodyPr>
          <a:lstStyle/>
          <a:p>
            <a:pPr marL="45720" indent="0">
              <a:buNone/>
            </a:pPr>
            <a:r>
              <a:rPr lang="en-US" sz="4000" dirty="0"/>
              <a:t>The future is bright</a:t>
            </a:r>
          </a:p>
        </p:txBody>
      </p:sp>
      <p:pic>
        <p:nvPicPr>
          <p:cNvPr id="5" name="Picture 4" descr="A picture containing person, indoor, wall&#10;&#10;Description automatically generated">
            <a:extLst>
              <a:ext uri="{FF2B5EF4-FFF2-40B4-BE49-F238E27FC236}">
                <a16:creationId xmlns:a16="http://schemas.microsoft.com/office/drawing/2014/main" id="{75B200F3-D83C-43F7-BE81-C40FC7BEDE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537009"/>
            <a:ext cx="6303169" cy="3958833"/>
          </a:xfrm>
          <a:prstGeom prst="rect">
            <a:avLst/>
          </a:prstGeom>
        </p:spPr>
      </p:pic>
    </p:spTree>
    <p:extLst>
      <p:ext uri="{BB962C8B-B14F-4D97-AF65-F5344CB8AC3E}">
        <p14:creationId xmlns:p14="http://schemas.microsoft.com/office/powerpoint/2010/main" val="305221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8868"/>
            <a:ext cx="7315200" cy="788337"/>
          </a:xfrm>
        </p:spPr>
        <p:txBody>
          <a:bodyPr>
            <a:normAutofit/>
          </a:bodyPr>
          <a:lstStyle/>
          <a:p>
            <a:pPr algn="r"/>
            <a:r>
              <a:rPr lang="en-US" sz="3600" dirty="0"/>
              <a:t>Career Explorations…</a:t>
            </a:r>
          </a:p>
        </p:txBody>
      </p:sp>
      <p:sp>
        <p:nvSpPr>
          <p:cNvPr id="3" name="Content Placeholder 2"/>
          <p:cNvSpPr>
            <a:spLocks noGrp="1"/>
          </p:cNvSpPr>
          <p:nvPr>
            <p:ph idx="1"/>
          </p:nvPr>
        </p:nvSpPr>
        <p:spPr>
          <a:xfrm>
            <a:off x="914400" y="1659236"/>
            <a:ext cx="7315200" cy="3539527"/>
          </a:xfrm>
        </p:spPr>
        <p:txBody>
          <a:bodyPr>
            <a:normAutofit/>
          </a:bodyPr>
          <a:lstStyle/>
          <a:p>
            <a:pPr marL="45720" indent="0">
              <a:buNone/>
            </a:pPr>
            <a:r>
              <a:rPr lang="en-US" dirty="0"/>
              <a:t>6. Engage with STEM industry and business professionals. </a:t>
            </a:r>
          </a:p>
          <a:p>
            <a:r>
              <a:rPr lang="en-US" dirty="0"/>
              <a:t>c. Arrange a field trip, professional visit, or virtual interaction with a STEM professional and inquire about: </a:t>
            </a:r>
          </a:p>
          <a:p>
            <a:pPr lvl="1"/>
            <a:r>
              <a:rPr lang="en-US" dirty="0" err="1"/>
              <a:t>i</a:t>
            </a:r>
            <a:r>
              <a:rPr lang="en-US" dirty="0"/>
              <a:t>. Career fields and availability (considering automation trends) </a:t>
            </a:r>
          </a:p>
          <a:p>
            <a:pPr lvl="1"/>
            <a:r>
              <a:rPr lang="en-US" dirty="0"/>
              <a:t>ii. Education and training </a:t>
            </a:r>
          </a:p>
          <a:p>
            <a:pPr lvl="1"/>
            <a:r>
              <a:rPr lang="en-US" dirty="0"/>
              <a:t>iii. Certifications </a:t>
            </a:r>
          </a:p>
          <a:p>
            <a:pPr lvl="1"/>
            <a:r>
              <a:rPr lang="en-US" dirty="0"/>
              <a:t>iv. Average salaries </a:t>
            </a:r>
          </a:p>
          <a:p>
            <a:pPr lvl="1"/>
            <a:r>
              <a:rPr lang="en-US" dirty="0"/>
              <a:t>v. Job descriptions and daily tasks </a:t>
            </a:r>
          </a:p>
          <a:p>
            <a:r>
              <a:rPr lang="en-US" dirty="0"/>
              <a:t>d. Complete a reflective writing exercise that includes career</a:t>
            </a:r>
            <a:br>
              <a:rPr lang="en-US" dirty="0"/>
            </a:br>
            <a:r>
              <a:rPr lang="en-US" dirty="0"/>
              <a:t>    interests and document in the course portfolio.</a:t>
            </a:r>
          </a:p>
        </p:txBody>
      </p:sp>
      <p:sp>
        <p:nvSpPr>
          <p:cNvPr id="4" name="TextBox 3">
            <a:extLst>
              <a:ext uri="{FF2B5EF4-FFF2-40B4-BE49-F238E27FC236}">
                <a16:creationId xmlns:a16="http://schemas.microsoft.com/office/drawing/2014/main" id="{1B6A5A16-98BE-410E-85E1-2FD84E2952DC}"/>
              </a:ext>
            </a:extLst>
          </p:cNvPr>
          <p:cNvSpPr txBox="1"/>
          <p:nvPr/>
        </p:nvSpPr>
        <p:spPr>
          <a:xfrm>
            <a:off x="2171700" y="6019800"/>
            <a:ext cx="46482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hlinkClick r:id="rId2"/>
              </a:rPr>
              <a:t>2019_stem_applications.pdf (mdek12.org)</a:t>
            </a: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5" name="TextBox 4">
            <a:extLst>
              <a:ext uri="{FF2B5EF4-FFF2-40B4-BE49-F238E27FC236}">
                <a16:creationId xmlns:a16="http://schemas.microsoft.com/office/drawing/2014/main" id="{D5F800F5-100D-49B0-BAB9-82DF5C21F5A0}"/>
              </a:ext>
            </a:extLst>
          </p:cNvPr>
          <p:cNvSpPr txBox="1"/>
          <p:nvPr/>
        </p:nvSpPr>
        <p:spPr>
          <a:xfrm>
            <a:off x="2166384" y="5650468"/>
            <a:ext cx="44550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See: Mississippi Department of Education</a:t>
            </a:r>
          </a:p>
        </p:txBody>
      </p:sp>
    </p:spTree>
    <p:extLst>
      <p:ext uri="{BB962C8B-B14F-4D97-AF65-F5344CB8AC3E}">
        <p14:creationId xmlns:p14="http://schemas.microsoft.com/office/powerpoint/2010/main" val="313857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111A-72C0-43E0-A0B7-C7EE233AE498}"/>
              </a:ext>
            </a:extLst>
          </p:cNvPr>
          <p:cNvSpPr>
            <a:spLocks noGrp="1"/>
          </p:cNvSpPr>
          <p:nvPr>
            <p:ph type="title"/>
          </p:nvPr>
        </p:nvSpPr>
        <p:spPr>
          <a:xfrm>
            <a:off x="914400" y="381000"/>
            <a:ext cx="7315200" cy="849297"/>
          </a:xfrm>
        </p:spPr>
        <p:txBody>
          <a:bodyPr>
            <a:normAutofit/>
          </a:bodyPr>
          <a:lstStyle/>
          <a:p>
            <a:pPr algn="r"/>
            <a:r>
              <a:rPr lang="en-US" sz="3200" dirty="0"/>
              <a:t>Career Opportunities I Found…</a:t>
            </a:r>
          </a:p>
        </p:txBody>
      </p:sp>
      <p:sp>
        <p:nvSpPr>
          <p:cNvPr id="3" name="Content Placeholder 2">
            <a:extLst>
              <a:ext uri="{FF2B5EF4-FFF2-40B4-BE49-F238E27FC236}">
                <a16:creationId xmlns:a16="http://schemas.microsoft.com/office/drawing/2014/main" id="{0120FD2F-28AD-4533-B1FF-CB85474C4472}"/>
              </a:ext>
            </a:extLst>
          </p:cNvPr>
          <p:cNvSpPr>
            <a:spLocks noGrp="1"/>
          </p:cNvSpPr>
          <p:nvPr>
            <p:ph idx="1"/>
          </p:nvPr>
        </p:nvSpPr>
        <p:spPr>
          <a:xfrm>
            <a:off x="617376" y="1659236"/>
            <a:ext cx="7620000" cy="3539527"/>
          </a:xfrm>
        </p:spPr>
        <p:txBody>
          <a:bodyPr>
            <a:normAutofit lnSpcReduction="10000"/>
          </a:bodyPr>
          <a:lstStyle/>
          <a:p>
            <a:r>
              <a:rPr lang="en-US" dirty="0"/>
              <a:t>Automation Technician – </a:t>
            </a:r>
            <a:r>
              <a:rPr lang="en-US" dirty="0" err="1"/>
              <a:t>Peco</a:t>
            </a:r>
            <a:r>
              <a:rPr lang="en-US" dirty="0"/>
              <a:t> Foods, West Point, MS 1 year electrical maintenance – Reading electrical drawings</a:t>
            </a:r>
          </a:p>
          <a:p>
            <a:r>
              <a:rPr lang="en-US" dirty="0" err="1"/>
              <a:t>Telcom</a:t>
            </a:r>
            <a:r>
              <a:rPr lang="en-US" dirty="0"/>
              <a:t> Installation &amp; Repair – Calhoun, MS</a:t>
            </a:r>
          </a:p>
          <a:p>
            <a:r>
              <a:rPr lang="en-US" dirty="0"/>
              <a:t>Fiber Technician – Greenwood MS</a:t>
            </a:r>
          </a:p>
          <a:p>
            <a:r>
              <a:rPr lang="en-US" dirty="0"/>
              <a:t>Quality Lab Technician – Landau Uniforms – Olive Branch, MS</a:t>
            </a:r>
          </a:p>
          <a:p>
            <a:r>
              <a:rPr lang="en-US" dirty="0"/>
              <a:t>County Program Technician – FSA Office Tylertown, MS</a:t>
            </a:r>
          </a:p>
          <a:p>
            <a:r>
              <a:rPr lang="en-US" dirty="0"/>
              <a:t>Assembly Technician </a:t>
            </a:r>
            <a:r>
              <a:rPr lang="en-US" dirty="0" err="1"/>
              <a:t>Tempur</a:t>
            </a:r>
            <a:r>
              <a:rPr lang="en-US" dirty="0"/>
              <a:t> Sealy – Belmont, MS</a:t>
            </a:r>
          </a:p>
          <a:p>
            <a:r>
              <a:rPr lang="en-US" dirty="0"/>
              <a:t>Wire Technician AT&amp;T </a:t>
            </a:r>
            <a:r>
              <a:rPr lang="en-US" dirty="0" err="1"/>
              <a:t>Carriere</a:t>
            </a:r>
            <a:r>
              <a:rPr lang="en-US" dirty="0"/>
              <a:t>, MS</a:t>
            </a:r>
          </a:p>
          <a:p>
            <a:r>
              <a:rPr lang="en-US" dirty="0"/>
              <a:t>Installation Technician AT&amp;T </a:t>
            </a:r>
            <a:r>
              <a:rPr lang="en-US" dirty="0" err="1"/>
              <a:t>Carriere</a:t>
            </a:r>
            <a:r>
              <a:rPr lang="en-US" dirty="0"/>
              <a:t>, MS</a:t>
            </a:r>
          </a:p>
          <a:p>
            <a:r>
              <a:rPr lang="en-US" dirty="0"/>
              <a:t>Health Technician (</a:t>
            </a:r>
            <a:r>
              <a:rPr lang="en-US" dirty="0" err="1"/>
              <a:t>TeleHealth</a:t>
            </a:r>
            <a:r>
              <a:rPr lang="en-US" dirty="0"/>
              <a:t>) Jackson, MS</a:t>
            </a:r>
          </a:p>
          <a:p>
            <a:endParaRPr lang="en-US" dirty="0"/>
          </a:p>
          <a:p>
            <a:endParaRPr lang="en-US" dirty="0"/>
          </a:p>
        </p:txBody>
      </p:sp>
      <p:sp>
        <p:nvSpPr>
          <p:cNvPr id="4" name="TextBox 3"/>
          <p:cNvSpPr txBox="1"/>
          <p:nvPr/>
        </p:nvSpPr>
        <p:spPr>
          <a:xfrm>
            <a:off x="609600" y="5306291"/>
            <a:ext cx="8058616" cy="10772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a:ea typeface="+mn-ea"/>
                <a:cs typeface="+mn-cs"/>
              </a:rPr>
              <a:t>These jobs pay anywhere from $13/</a:t>
            </a:r>
            <a:r>
              <a:rPr kumimoji="0" lang="en-US" sz="2400" b="0" i="0" u="none" strike="noStrike" kern="1200" cap="none" spc="0" normalizeH="0" baseline="0" noProof="0" dirty="0" err="1">
                <a:ln>
                  <a:noFill/>
                </a:ln>
                <a:solidFill>
                  <a:prstClr val="white"/>
                </a:solidFill>
                <a:effectLst/>
                <a:uLnTx/>
                <a:uFillTx/>
                <a:latin typeface="Arial"/>
                <a:ea typeface="+mn-ea"/>
                <a:cs typeface="+mn-cs"/>
              </a:rPr>
              <a:t>hr</a:t>
            </a:r>
            <a:r>
              <a:rPr kumimoji="0" lang="en-US" sz="2400" b="0" i="0" u="none" strike="noStrike" kern="1200" cap="none" spc="0" normalizeH="0" baseline="0" noProof="0" dirty="0">
                <a:ln>
                  <a:noFill/>
                </a:ln>
                <a:solidFill>
                  <a:prstClr val="white"/>
                </a:solidFill>
                <a:effectLst/>
                <a:uLnTx/>
                <a:uFillTx/>
                <a:latin typeface="Arial"/>
                <a:ea typeface="+mn-ea"/>
                <a:cs typeface="+mn-cs"/>
              </a:rPr>
              <a:t> to $1,700 per week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Arial"/>
                <a:ea typeface="+mn-ea"/>
                <a:cs typeface="+mn-cs"/>
                <a:hlinkClick r:id="rId2"/>
              </a:rPr>
              <a:t>HTTP://www.indeed.com/q-Technician-l-Mississippi-jobs.html</a:t>
            </a:r>
            <a:endParaRPr kumimoji="0" lang="en-US" sz="20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1917648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255" y="369903"/>
            <a:ext cx="7315200" cy="849297"/>
          </a:xfrm>
        </p:spPr>
        <p:txBody>
          <a:bodyPr>
            <a:normAutofit fontScale="90000"/>
          </a:bodyPr>
          <a:lstStyle/>
          <a:p>
            <a:pPr algn="r"/>
            <a:r>
              <a:rPr lang="en-US" dirty="0"/>
              <a:t>Career awareness begins early…</a:t>
            </a:r>
          </a:p>
        </p:txBody>
      </p:sp>
      <p:sp>
        <p:nvSpPr>
          <p:cNvPr id="3" name="Content Placeholder 2"/>
          <p:cNvSpPr>
            <a:spLocks noGrp="1"/>
          </p:cNvSpPr>
          <p:nvPr>
            <p:ph idx="1"/>
          </p:nvPr>
        </p:nvSpPr>
        <p:spPr>
          <a:xfrm>
            <a:off x="914400" y="3649085"/>
            <a:ext cx="7315200" cy="2716567"/>
          </a:xfrm>
        </p:spPr>
        <p:txBody>
          <a:bodyPr>
            <a:normAutofit/>
          </a:bodyPr>
          <a:lstStyle/>
          <a:p>
            <a:r>
              <a:rPr lang="en-US" dirty="0"/>
              <a:t>Middle School Opportunities – Build interest and enthusiasm in STEM areas, activities and careers</a:t>
            </a:r>
          </a:p>
          <a:p>
            <a:r>
              <a:rPr lang="en-US" dirty="0"/>
              <a:t>Simple fun activities that highlight ideas, concepts &amp; exploration</a:t>
            </a:r>
          </a:p>
          <a:p>
            <a:r>
              <a:rPr lang="en-US" dirty="0"/>
              <a:t>ZOOM Team Pals – working together on common project</a:t>
            </a:r>
          </a:p>
          <a:p>
            <a:r>
              <a:rPr lang="en-US" dirty="0"/>
              <a:t>High School Opportunities – Robotics, coding and programming, 3-D printing, designing and construction – career directions</a:t>
            </a:r>
          </a:p>
        </p:txBody>
      </p:sp>
      <p:sp>
        <p:nvSpPr>
          <p:cNvPr id="4" name="TextBox 3"/>
          <p:cNvSpPr txBox="1"/>
          <p:nvPr/>
        </p:nvSpPr>
        <p:spPr>
          <a:xfrm>
            <a:off x="762000" y="1371600"/>
            <a:ext cx="7543800" cy="2308324"/>
          </a:xfrm>
          <a:prstGeom prst="rect">
            <a:avLst/>
          </a:prstGeom>
          <a:noFill/>
        </p:spPr>
        <p:txBody>
          <a:bodyPr wrap="square" rtlCol="0">
            <a:spAutoFit/>
          </a:bodyPr>
          <a:lstStyle/>
          <a:p>
            <a:pPr marL="45720" indent="0">
              <a:buNone/>
            </a:pPr>
            <a:r>
              <a:rPr lang="en-US" sz="2400" dirty="0"/>
              <a:t>COVID-19 places new challenges for teachers &amp; students in a remote setting…</a:t>
            </a:r>
          </a:p>
          <a:p>
            <a:pPr marL="45720" indent="0">
              <a:buNone/>
            </a:pPr>
            <a:endParaRPr lang="en-US" sz="2400" dirty="0"/>
          </a:p>
          <a:p>
            <a:pPr marL="45720" indent="0">
              <a:buNone/>
            </a:pPr>
            <a:r>
              <a:rPr lang="en-US" sz="2400" dirty="0"/>
              <a:t>Hands-on STEM manipulatives are engaging – touching, feeling, building and testing</a:t>
            </a:r>
          </a:p>
          <a:p>
            <a:endParaRPr lang="en-US" sz="2400" dirty="0"/>
          </a:p>
        </p:txBody>
      </p:sp>
    </p:spTree>
    <p:extLst>
      <p:ext uri="{BB962C8B-B14F-4D97-AF65-F5344CB8AC3E}">
        <p14:creationId xmlns:p14="http://schemas.microsoft.com/office/powerpoint/2010/main" val="265266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26953-B548-43DD-92BD-C28A7B0EF4F7}"/>
              </a:ext>
            </a:extLst>
          </p:cNvPr>
          <p:cNvSpPr>
            <a:spLocks noGrp="1"/>
          </p:cNvSpPr>
          <p:nvPr>
            <p:ph type="title"/>
          </p:nvPr>
        </p:nvSpPr>
        <p:spPr>
          <a:xfrm>
            <a:off x="1066800" y="304800"/>
            <a:ext cx="7315200" cy="870012"/>
          </a:xfrm>
        </p:spPr>
        <p:txBody>
          <a:bodyPr>
            <a:normAutofit/>
          </a:bodyPr>
          <a:lstStyle/>
          <a:p>
            <a:pPr algn="r"/>
            <a:r>
              <a:rPr lang="en-US" sz="3600" dirty="0"/>
              <a:t>Career exploration activities…</a:t>
            </a:r>
          </a:p>
        </p:txBody>
      </p:sp>
      <p:sp>
        <p:nvSpPr>
          <p:cNvPr id="3" name="Content Placeholder 2">
            <a:extLst>
              <a:ext uri="{FF2B5EF4-FFF2-40B4-BE49-F238E27FC236}">
                <a16:creationId xmlns:a16="http://schemas.microsoft.com/office/drawing/2014/main" id="{D3C1BA77-CDC9-4E20-9DC9-E370298B8AA9}"/>
              </a:ext>
            </a:extLst>
          </p:cNvPr>
          <p:cNvSpPr>
            <a:spLocks noGrp="1"/>
          </p:cNvSpPr>
          <p:nvPr>
            <p:ph idx="1"/>
          </p:nvPr>
        </p:nvSpPr>
        <p:spPr>
          <a:xfrm>
            <a:off x="914400" y="1371600"/>
            <a:ext cx="7315200" cy="4861560"/>
          </a:xfrm>
        </p:spPr>
        <p:txBody>
          <a:bodyPr>
            <a:noAutofit/>
          </a:bodyPr>
          <a:lstStyle/>
          <a:p>
            <a:r>
              <a:rPr lang="en-US" i="1" dirty="0"/>
              <a:t>Opportunity</a:t>
            </a:r>
            <a:r>
              <a:rPr lang="en-US" dirty="0"/>
              <a:t> for individual students to examine career options that match their interests and aptitudes</a:t>
            </a:r>
            <a:br>
              <a:rPr lang="en-US" dirty="0"/>
            </a:br>
            <a:endParaRPr lang="en-US" dirty="0"/>
          </a:p>
          <a:p>
            <a:r>
              <a:rPr lang="en-US" i="1" dirty="0"/>
              <a:t>Opportunity</a:t>
            </a:r>
            <a:r>
              <a:rPr lang="en-US" dirty="0"/>
              <a:t> for students to learn about what people do for a living and to learn more about the demands of the workplace</a:t>
            </a:r>
            <a:br>
              <a:rPr lang="en-US" dirty="0"/>
            </a:br>
            <a:endParaRPr lang="en-US" dirty="0"/>
          </a:p>
          <a:p>
            <a:r>
              <a:rPr lang="en-US" i="1" dirty="0"/>
              <a:t>Help</a:t>
            </a:r>
            <a:r>
              <a:rPr lang="en-US" dirty="0"/>
              <a:t> students set career goals</a:t>
            </a:r>
            <a:br>
              <a:rPr lang="en-US" dirty="0"/>
            </a:br>
            <a:endParaRPr lang="en-US" dirty="0"/>
          </a:p>
          <a:p>
            <a:r>
              <a:rPr lang="en-US" i="1" dirty="0"/>
              <a:t>Improve</a:t>
            </a:r>
            <a:r>
              <a:rPr lang="en-US" dirty="0"/>
              <a:t> the attitudes of students toward </a:t>
            </a:r>
            <a:r>
              <a:rPr lang="en-US" i="1" dirty="0"/>
              <a:t>their</a:t>
            </a:r>
            <a:r>
              <a:rPr lang="en-US" dirty="0"/>
              <a:t> career opportunities</a:t>
            </a:r>
            <a:br>
              <a:rPr lang="en-US" dirty="0"/>
            </a:br>
            <a:endParaRPr lang="en-US" dirty="0"/>
          </a:p>
          <a:p>
            <a:r>
              <a:rPr lang="en-US" i="1" dirty="0"/>
              <a:t>Improve</a:t>
            </a:r>
            <a:r>
              <a:rPr lang="en-US" dirty="0"/>
              <a:t> academic performance </a:t>
            </a:r>
          </a:p>
        </p:txBody>
      </p:sp>
    </p:spTree>
    <p:extLst>
      <p:ext uri="{BB962C8B-B14F-4D97-AF65-F5344CB8AC3E}">
        <p14:creationId xmlns:p14="http://schemas.microsoft.com/office/powerpoint/2010/main" val="1268246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0B64AE-2B1D-4201-A477-5635BAF420E7}"/>
              </a:ext>
            </a:extLst>
          </p:cNvPr>
          <p:cNvSpPr>
            <a:spLocks noGrp="1"/>
          </p:cNvSpPr>
          <p:nvPr>
            <p:ph type="title"/>
          </p:nvPr>
        </p:nvSpPr>
        <p:spPr>
          <a:xfrm>
            <a:off x="1143000" y="609600"/>
            <a:ext cx="7315200" cy="565212"/>
          </a:xfrm>
        </p:spPr>
        <p:txBody>
          <a:bodyPr>
            <a:normAutofit fontScale="90000"/>
          </a:bodyPr>
          <a:lstStyle/>
          <a:p>
            <a:pPr algn="r"/>
            <a:r>
              <a:rPr lang="en-US" sz="3200" dirty="0"/>
              <a:t>Career Perspectives – STEM Activities</a:t>
            </a:r>
          </a:p>
        </p:txBody>
      </p:sp>
      <p:sp>
        <p:nvSpPr>
          <p:cNvPr id="4" name="Content Placeholder 3">
            <a:extLst>
              <a:ext uri="{FF2B5EF4-FFF2-40B4-BE49-F238E27FC236}">
                <a16:creationId xmlns:a16="http://schemas.microsoft.com/office/drawing/2014/main" id="{D9D2D062-771F-43EA-A4C8-1D5DD7952055}"/>
              </a:ext>
            </a:extLst>
          </p:cNvPr>
          <p:cNvSpPr>
            <a:spLocks noGrp="1"/>
          </p:cNvSpPr>
          <p:nvPr>
            <p:ph idx="1"/>
          </p:nvPr>
        </p:nvSpPr>
        <p:spPr>
          <a:xfrm>
            <a:off x="838200" y="1828800"/>
            <a:ext cx="7315200" cy="3539527"/>
          </a:xfrm>
        </p:spPr>
        <p:txBody>
          <a:bodyPr>
            <a:normAutofit fontScale="92500" lnSpcReduction="10000"/>
          </a:bodyPr>
          <a:lstStyle/>
          <a:p>
            <a:pPr marL="45720" indent="0">
              <a:buNone/>
            </a:pPr>
            <a:r>
              <a:rPr lang="en-US" sz="2600" dirty="0"/>
              <a:t>College and Career-Ready Standards</a:t>
            </a:r>
          </a:p>
          <a:p>
            <a:endParaRPr lang="en-US" dirty="0"/>
          </a:p>
          <a:p>
            <a:r>
              <a:rPr lang="en-US" dirty="0"/>
              <a:t>The College and Career-Ready Standards emphasize critical thinking, teamwork and problem-solving skills.</a:t>
            </a:r>
            <a:br>
              <a:rPr lang="en-US" dirty="0"/>
            </a:br>
            <a:r>
              <a:rPr lang="en-US" dirty="0"/>
              <a:t> </a:t>
            </a:r>
          </a:p>
          <a:p>
            <a:r>
              <a:rPr lang="en-US" dirty="0"/>
              <a:t>Students will learn the skills and abilities demanded by the workforce of today and the future. </a:t>
            </a:r>
            <a:br>
              <a:rPr lang="en-US" dirty="0"/>
            </a:br>
            <a:endParaRPr lang="en-US" dirty="0"/>
          </a:p>
          <a:p>
            <a:r>
              <a:rPr lang="en-US" dirty="0"/>
              <a:t>Mississippi adopted Mississippi College- and Career Ready Standards (MCCRS) because they provide a consistent, clear understanding of what students are expected to learn so that teachers and parents know what they need to do to help them.</a:t>
            </a:r>
          </a:p>
        </p:txBody>
      </p:sp>
      <p:sp>
        <p:nvSpPr>
          <p:cNvPr id="5" name="TextBox 4">
            <a:extLst>
              <a:ext uri="{FF2B5EF4-FFF2-40B4-BE49-F238E27FC236}">
                <a16:creationId xmlns:a16="http://schemas.microsoft.com/office/drawing/2014/main" id="{95671321-BFF0-4AB4-B315-41644CB836CE}"/>
              </a:ext>
            </a:extLst>
          </p:cNvPr>
          <p:cNvSpPr txBox="1"/>
          <p:nvPr/>
        </p:nvSpPr>
        <p:spPr>
          <a:xfrm>
            <a:off x="1371600" y="5837649"/>
            <a:ext cx="5867400" cy="369332"/>
          </a:xfrm>
          <a:prstGeom prst="rect">
            <a:avLst/>
          </a:prstGeom>
          <a:noFill/>
        </p:spPr>
        <p:txBody>
          <a:bodyPr wrap="square" rtlCol="0">
            <a:spAutoFit/>
          </a:bodyPr>
          <a:lstStyle/>
          <a:p>
            <a:r>
              <a:rPr lang="en-US" dirty="0">
                <a:hlinkClick r:id="rId2"/>
              </a:rPr>
              <a:t>2019 STEM Applications Mississippi Dept of Education</a:t>
            </a:r>
            <a:endParaRPr lang="en-US" dirty="0"/>
          </a:p>
        </p:txBody>
      </p:sp>
    </p:spTree>
    <p:extLst>
      <p:ext uri="{BB962C8B-B14F-4D97-AF65-F5344CB8AC3E}">
        <p14:creationId xmlns:p14="http://schemas.microsoft.com/office/powerpoint/2010/main" val="374012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B5D3F-DBE2-4AEE-A0A5-7D60C63FECD4}"/>
              </a:ext>
            </a:extLst>
          </p:cNvPr>
          <p:cNvSpPr>
            <a:spLocks noGrp="1"/>
          </p:cNvSpPr>
          <p:nvPr>
            <p:ph type="title"/>
          </p:nvPr>
        </p:nvSpPr>
        <p:spPr>
          <a:xfrm>
            <a:off x="928396" y="381000"/>
            <a:ext cx="7315200" cy="864537"/>
          </a:xfrm>
        </p:spPr>
        <p:txBody>
          <a:bodyPr/>
          <a:lstStyle/>
          <a:p>
            <a:pPr algn="r"/>
            <a:r>
              <a:rPr lang="en-US" sz="3600" dirty="0"/>
              <a:t>STEM</a:t>
            </a:r>
            <a:r>
              <a:rPr lang="en-US" dirty="0"/>
              <a:t> Aspirations Study</a:t>
            </a:r>
          </a:p>
        </p:txBody>
      </p:sp>
      <p:sp>
        <p:nvSpPr>
          <p:cNvPr id="3" name="Content Placeholder 2">
            <a:extLst>
              <a:ext uri="{FF2B5EF4-FFF2-40B4-BE49-F238E27FC236}">
                <a16:creationId xmlns:a16="http://schemas.microsoft.com/office/drawing/2014/main" id="{C8BDC56C-53FC-4BA4-A252-695CE9C209CE}"/>
              </a:ext>
            </a:extLst>
          </p:cNvPr>
          <p:cNvSpPr>
            <a:spLocks noGrp="1"/>
          </p:cNvSpPr>
          <p:nvPr>
            <p:ph idx="1"/>
          </p:nvPr>
        </p:nvSpPr>
        <p:spPr>
          <a:xfrm>
            <a:off x="914400" y="1600200"/>
            <a:ext cx="7315200" cy="4876800"/>
          </a:xfrm>
        </p:spPr>
        <p:txBody>
          <a:bodyPr>
            <a:noAutofit/>
          </a:bodyPr>
          <a:lstStyle/>
          <a:p>
            <a:r>
              <a:rPr lang="en-US" sz="1400" b="0" i="0" dirty="0">
                <a:effectLst/>
                <a:latin typeface="Helvetica Neue"/>
              </a:rPr>
              <a:t>With the large number of Science, Technology, Engineering, and Mathematics (STEM) jobs across the nation and state which are unfilled due to lack of interested and qualified STEM applicants, there is a need for more students to leave high school, enter college in STEM majors and continue through the STEM pipeline to STEM careers.</a:t>
            </a:r>
            <a:br>
              <a:rPr lang="en-US" sz="1400" b="0" i="0" dirty="0">
                <a:effectLst/>
                <a:latin typeface="Helvetica Neue"/>
              </a:rPr>
            </a:br>
            <a:r>
              <a:rPr lang="en-US" sz="1400" b="0" i="0" dirty="0">
                <a:effectLst/>
                <a:latin typeface="Helvetica Neue"/>
              </a:rPr>
              <a:t> </a:t>
            </a:r>
          </a:p>
          <a:p>
            <a:r>
              <a:rPr lang="en-US" sz="1400" b="0" i="0" dirty="0">
                <a:effectLst/>
                <a:latin typeface="Helvetica Neue"/>
              </a:rPr>
              <a:t>The purpose of this study was to determine the degree to which high school students who participate in a STEM program from elementary through high school aspire to STEM careers compared to students with similar mathematics achievement who did not participate in the STEM program. </a:t>
            </a:r>
            <a:br>
              <a:rPr lang="en-US" sz="1400" b="0" i="0" dirty="0">
                <a:effectLst/>
                <a:latin typeface="Helvetica Neue"/>
              </a:rPr>
            </a:br>
            <a:endParaRPr lang="en-US" sz="1400" b="0" i="0" dirty="0">
              <a:effectLst/>
              <a:latin typeface="Helvetica Neue"/>
            </a:endParaRPr>
          </a:p>
          <a:p>
            <a:r>
              <a:rPr lang="en-US" sz="1400" b="0" i="0" dirty="0">
                <a:effectLst/>
                <a:latin typeface="Helvetica Neue"/>
              </a:rPr>
              <a:t>Of particularly interest was the effect of the STEM program on female aspirations toward STEM careers. </a:t>
            </a:r>
          </a:p>
          <a:p>
            <a:r>
              <a:rPr lang="en-US" sz="1400" b="0" i="0" dirty="0">
                <a:effectLst/>
                <a:latin typeface="Helvetica Neue"/>
              </a:rPr>
              <a:t>Career aspirations was self-reported one month before students graduated from high school on a school and graduates of the STEM program were compared to graduates with the same gender and a similar mathematics test score. </a:t>
            </a:r>
            <a:br>
              <a:rPr lang="en-US" sz="1400" b="0" i="0" dirty="0">
                <a:effectLst/>
                <a:latin typeface="Helvetica Neue"/>
              </a:rPr>
            </a:br>
            <a:endParaRPr lang="en-US" sz="1400" b="0" i="0" dirty="0">
              <a:effectLst/>
              <a:latin typeface="Helvetica Neue"/>
            </a:endParaRPr>
          </a:p>
          <a:p>
            <a:r>
              <a:rPr lang="en-US" sz="1400" b="0" i="0" dirty="0">
                <a:effectLst/>
                <a:latin typeface="Helvetica Neue"/>
              </a:rPr>
              <a:t>The quantitative, retrospective study found that 58.75% of the students in the STEM program aspired to STEM careers after high school compared to only 40.00% of students with similar academic achievement that were not in the STEM program. (</a:t>
            </a:r>
            <a:r>
              <a:rPr lang="en-US" sz="1400" b="0" i="0" dirty="0">
                <a:effectLst/>
                <a:latin typeface="Helvetica Neue"/>
                <a:hlinkClick r:id="rId2" tooltip="Career Aspirations of High School Males and Femailes in a Science, Technology, Engineering, and Mathematics Program"/>
              </a:rPr>
              <a:t>Source</a:t>
            </a:r>
            <a:r>
              <a:rPr lang="en-US" sz="1400" b="0" i="0" dirty="0">
                <a:effectLst/>
                <a:latin typeface="Helvetica Neue"/>
              </a:rPr>
              <a:t>)</a:t>
            </a:r>
            <a:endParaRPr lang="en-US" sz="1400" dirty="0"/>
          </a:p>
        </p:txBody>
      </p:sp>
    </p:spTree>
    <p:extLst>
      <p:ext uri="{BB962C8B-B14F-4D97-AF65-F5344CB8AC3E}">
        <p14:creationId xmlns:p14="http://schemas.microsoft.com/office/powerpoint/2010/main" val="102026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Perspective</Template>
  <TotalTime>16342</TotalTime>
  <Words>1335</Words>
  <Application>Microsoft Office PowerPoint</Application>
  <PresentationFormat>On-screen Show (4:3)</PresentationFormat>
  <Paragraphs>133</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Helvetica Neue</vt:lpstr>
      <vt:lpstr>inherit</vt:lpstr>
      <vt:lpstr>Lato</vt:lpstr>
      <vt:lpstr>Lato</vt:lpstr>
      <vt:lpstr>Segoe UI</vt:lpstr>
      <vt:lpstr>Wingdings</vt:lpstr>
      <vt:lpstr>Perspective</vt:lpstr>
      <vt:lpstr>   Career Perspectives Creating Awareness &amp; Interest</vt:lpstr>
      <vt:lpstr>What we are going to do…</vt:lpstr>
      <vt:lpstr>Career things…</vt:lpstr>
      <vt:lpstr>Career Explorations…</vt:lpstr>
      <vt:lpstr>Career Opportunities I Found…</vt:lpstr>
      <vt:lpstr>Career awareness begins early…</vt:lpstr>
      <vt:lpstr>Career exploration activities…</vt:lpstr>
      <vt:lpstr>Career Perspectives – STEM Activities</vt:lpstr>
      <vt:lpstr>STEM Aspirations Study</vt:lpstr>
      <vt:lpstr>Community College Opportunities</vt:lpstr>
      <vt:lpstr>Community College Resources</vt:lpstr>
      <vt:lpstr>Career side note…</vt:lpstr>
      <vt:lpstr>Work Based Learning</vt:lpstr>
      <vt:lpstr>Astronaught…</vt:lpstr>
      <vt:lpstr>How Technology is changing the way we do things…</vt:lpstr>
      <vt:lpstr>Career Connections with Arduino</vt:lpstr>
      <vt:lpstr>Team Skills</vt:lpstr>
      <vt:lpstr>Resources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Rover 3D Exploration</dc:title>
  <dc:creator>Walt</dc:creator>
  <cp:lastModifiedBy>Walter</cp:lastModifiedBy>
  <cp:revision>121</cp:revision>
  <cp:lastPrinted>2021-01-07T14:14:18Z</cp:lastPrinted>
  <dcterms:created xsi:type="dcterms:W3CDTF">2017-04-14T14:31:29Z</dcterms:created>
  <dcterms:modified xsi:type="dcterms:W3CDTF">2021-01-26T21:18:11Z</dcterms:modified>
</cp:coreProperties>
</file>