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91" r:id="rId3"/>
    <p:sldId id="287" r:id="rId4"/>
    <p:sldId id="288" r:id="rId5"/>
    <p:sldId id="293" r:id="rId6"/>
    <p:sldId id="289" r:id="rId7"/>
    <p:sldId id="290" r:id="rId8"/>
    <p:sldId id="292" r:id="rId9"/>
    <p:sldId id="294" r:id="rId10"/>
    <p:sldId id="295" r:id="rId11"/>
    <p:sldId id="298" r:id="rId12"/>
    <p:sldId id="297" r:id="rId13"/>
    <p:sldId id="28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2CC199-54DC-4336-9197-0EA7E2D953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5FC03-79C8-472C-8AF7-43B710562E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0FAC9A-BF82-4EDA-BB1A-C6FB0E4A6F5B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D7E07B-2036-4194-8280-66CF5BA089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7BA615-DDD3-4C6B-97AF-DD51362F8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7C95A-D858-4452-A38D-7363DDC3AD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3F068-5A8A-4277-85A0-D84D4EDDD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989080-3276-4838-9E1E-2FED90724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89080-3276-4838-9E1E-2FED907248A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03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74AE3-33C2-4A18-B79D-B54CABDE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F8B5-5B02-4712-9030-2B1A4394856A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FA38C5-7471-4594-9F6C-C3F7122A6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D822-3A0E-48B3-B32A-8487A379F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061A22-0812-42ED-A10B-AF0C65BA23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6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B3411-8687-4A22-8E1E-1334D1B0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CE24-FFF4-4004-B484-B1ED9AF7D0C6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D70D8B-5507-4FA7-924D-F5A5FEBE2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EA7A-00FE-4E2A-B91E-C8A630886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13615-4301-4507-8303-149B5E19F5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9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FDF24-16B3-4759-9001-0ADF9CB9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EF24-DFC3-46FA-A34B-848FF072F37D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3697E3-1CD1-45A3-B97E-272D3FC99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4E99-CA7B-4944-9BF3-81C559B60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851CD3-8E63-406E-AB2D-2CDBFCD9DB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4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2995E-4D40-4694-94AA-58DDCF45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26E9-11D7-438D-BDFE-406E27CCF9AC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4995C2-F602-41A4-B38B-187B2C40C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D343-210C-452B-8931-E4F43295C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B6F4A9-C83D-4929-A33A-73C4075E47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805CD-5C40-45E1-94EE-2B6A69AC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3DB3-3DAE-49C7-8700-C99DC31B5B95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53F929-2573-438D-AB41-341A3F574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CAED-14F2-409C-8AD8-6B7903CCD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A42440-D6BD-4200-9AD7-F969ADD94F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58657B-087B-413F-9C2A-9724B5C322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D3C3-6234-44C9-853A-C915ED6F0B5D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CD90D-F417-48FB-86E1-B5AA075F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F3C4-837E-4A4C-834C-1F6A92C21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F84C0F-6E69-4B94-82EB-263C3BCC7E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F8FF88-117E-40BA-89E3-5AECBF539B5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C1F9-F442-4AA3-91C9-53A8190555B5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7B0AC3-3E32-4E9A-A026-565E132F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F602-0039-4906-9C25-241D4EFF2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712F80-7197-414E-90B1-C725242E79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521929-23AB-468A-91B3-CB10A69E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38FC-579B-4B7C-B74C-561401BB6A14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AD27DA-F32D-499C-B9C9-327FC19F6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4048-3DB7-47E6-BF8D-07B595755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D8992-91C8-4B98-92A5-C6D39241AF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66FCBD-76AB-4D46-AFA4-412CC963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021A7-ADA6-4F14-885E-3DAF0AABC8D0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21E36B1-A070-49D8-B1A8-551E10A5F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4AA4-808A-483E-A4CC-24F78D73B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595AF1-3342-47CF-879A-8DD81DC59C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4AE4AB-4CCF-4B83-B427-13EEEF89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AB89-4CAF-42B9-A1EB-FA242BEE6A01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8E36F-3737-4383-80CA-755DE00C9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A8D1-7604-4386-9CE6-509E8542B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6724F7-B6A8-4A2D-A93B-29FB7F31D3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3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2A5ADB-6156-43AC-B5E2-C5FE6475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E1B6-6820-4C37-A970-FE3F8633E03C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3E786-E0EC-4B05-8594-16843A5F7E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124D-A817-4A8E-9AD0-9BD3D5658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A56603-CC1B-4164-9667-9785078043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9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8DD761-1F7D-4F73-B61C-719C5DD1C0D6}"/>
              </a:ext>
            </a:extLst>
          </p:cNvPr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E4AF70-3F75-4794-BBDC-65ADB6C2B712}"/>
              </a:ext>
            </a:extLst>
          </p:cNvPr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24F2F0B2-02E7-4455-B781-54427263E6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BFB29785-7050-459A-B087-3325C049C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25578-90BD-4B59-8E58-4D7D2983C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D5EA50-9FF3-496C-A666-18234F8F3684}" type="datetimeFigureOut">
              <a:rPr lang="en-US"/>
              <a:pPr>
                <a:defRPr/>
              </a:pPr>
              <a:t>1/26/2021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19413-E3DC-46DD-8CD3-E069D6EE5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4EB67D-4DE3-4723-88AF-A481DB2DB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67EB5-9497-4028-86A3-35AE7EE82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1B3E40E-6954-4818-A058-11CBD3219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600200"/>
            <a:ext cx="7315200" cy="23622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en-US" dirty="0"/>
              <a:t>Pairing Bluetooth Radio</a:t>
            </a:r>
            <a:br>
              <a:rPr lang="en-US" altLang="en-US" dirty="0"/>
            </a:br>
            <a:r>
              <a:rPr lang="en-US" altLang="en-US" dirty="0"/>
              <a:t>with</a:t>
            </a:r>
            <a:br>
              <a:rPr lang="en-US" altLang="en-US" dirty="0"/>
            </a:br>
            <a:r>
              <a:rPr lang="en-US" altLang="en-US" sz="5400" b="1" dirty="0" err="1"/>
              <a:t>onn</a:t>
            </a:r>
            <a:r>
              <a:rPr lang="en-US" altLang="en-US" sz="5400" b="1" dirty="0"/>
              <a:t>.</a:t>
            </a:r>
            <a:r>
              <a:rPr lang="en-US" altLang="en-US" sz="5400" dirty="0"/>
              <a:t> </a:t>
            </a:r>
            <a:r>
              <a:rPr lang="en-US" altLang="en-US" dirty="0"/>
              <a:t>Tablet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C04CB2E4-84F7-49A3-BF77-7B33915D8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5272088"/>
            <a:ext cx="3429000" cy="1144587"/>
          </a:xfrm>
        </p:spPr>
        <p:txBody>
          <a:bodyPr/>
          <a:lstStyle/>
          <a:p>
            <a:pPr eaLnBrk="1" hangingPunct="1"/>
            <a:r>
              <a:rPr lang="en-US" altLang="en-US"/>
              <a:t>Jackson State University</a:t>
            </a: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6820A60F-D97E-4312-AEF0-67F21B65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48288"/>
            <a:ext cx="13382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7"/>
    </mc:Choice>
    <mc:Fallback xmlns="">
      <p:transition spd="slow" advTm="43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B2A4-21F2-4990-90E3-5C76635A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89" y="549275"/>
            <a:ext cx="7315200" cy="717550"/>
          </a:xfrm>
        </p:spPr>
        <p:txBody>
          <a:bodyPr/>
          <a:lstStyle/>
          <a:p>
            <a:pPr algn="r"/>
            <a:r>
              <a:rPr lang="en-US" dirty="0"/>
              <a:t>Connecting to Rover…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B93446-9511-4867-AD45-E5D9DCF9F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5" y="2667000"/>
            <a:ext cx="1956635" cy="4130677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140771-291A-40CF-9EAD-E09056E43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92162"/>
            <a:ext cx="1956635" cy="4130674"/>
          </a:xfrm>
          <a:prstGeom prst="rect">
            <a:avLst/>
          </a:prstGeom>
        </p:spPr>
      </p:pic>
      <p:pic>
        <p:nvPicPr>
          <p:cNvPr id="5" name="Content Placeholder 4" descr="Graphical user interface, treemap chart&#10;&#10;Description automatically generated with medium confidence">
            <a:extLst>
              <a:ext uri="{FF2B5EF4-FFF2-40B4-BE49-F238E27FC236}">
                <a16:creationId xmlns:a16="http://schemas.microsoft.com/office/drawing/2014/main" id="{0DC8C598-FB93-4CAF-B3E3-D336C4B74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88" y="1392266"/>
            <a:ext cx="1956635" cy="4130674"/>
          </a:xfrm>
        </p:spPr>
      </p:pic>
      <p:pic>
        <p:nvPicPr>
          <p:cNvPr id="13" name="Picture 12" descr="A screenshot of a cat&#10;&#10;Description automatically generated with low confidence">
            <a:extLst>
              <a:ext uri="{FF2B5EF4-FFF2-40B4-BE49-F238E27FC236}">
                <a16:creationId xmlns:a16="http://schemas.microsoft.com/office/drawing/2014/main" id="{02A873ED-DF1E-4225-93BA-51B2EE1A9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6" y="908050"/>
            <a:ext cx="1956636" cy="413067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1D35CE2-952D-494D-A28B-F5855C18F125}"/>
              </a:ext>
            </a:extLst>
          </p:cNvPr>
          <p:cNvSpPr/>
          <p:nvPr/>
        </p:nvSpPr>
        <p:spPr>
          <a:xfrm>
            <a:off x="4271017" y="4134555"/>
            <a:ext cx="914400" cy="649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D0F347-DB4B-45B1-A717-EF606E9A3C80}"/>
              </a:ext>
            </a:extLst>
          </p:cNvPr>
          <p:cNvCxnSpPr>
            <a:cxnSpLocks/>
          </p:cNvCxnSpPr>
          <p:nvPr/>
        </p:nvCxnSpPr>
        <p:spPr>
          <a:xfrm>
            <a:off x="2689121" y="3962400"/>
            <a:ext cx="1197079" cy="9112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941BA2F-8F03-4A42-8DF6-704A80AEE9FE}"/>
              </a:ext>
            </a:extLst>
          </p:cNvPr>
          <p:cNvSpPr/>
          <p:nvPr/>
        </p:nvSpPr>
        <p:spPr>
          <a:xfrm>
            <a:off x="1559897" y="3465540"/>
            <a:ext cx="914400" cy="649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1D194F-F21E-41C2-B2D3-DA7619E6F092}"/>
              </a:ext>
            </a:extLst>
          </p:cNvPr>
          <p:cNvSpPr/>
          <p:nvPr/>
        </p:nvSpPr>
        <p:spPr>
          <a:xfrm>
            <a:off x="6684852" y="4873680"/>
            <a:ext cx="914400" cy="649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F6B5E5-7ED0-4D6D-AF09-65A315725419}"/>
              </a:ext>
            </a:extLst>
          </p:cNvPr>
          <p:cNvCxnSpPr>
            <a:cxnSpLocks/>
          </p:cNvCxnSpPr>
          <p:nvPr/>
        </p:nvCxnSpPr>
        <p:spPr>
          <a:xfrm>
            <a:off x="5301465" y="4617686"/>
            <a:ext cx="1101505" cy="421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0"/>
    </mc:Choice>
    <mc:Fallback xmlns="">
      <p:transition spd="slow" advTm="448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69BF-3C96-4CAF-94A1-8EE518F8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77" y="399487"/>
            <a:ext cx="7068023" cy="775263"/>
          </a:xfrm>
        </p:spPr>
        <p:txBody>
          <a:bodyPr/>
          <a:lstStyle/>
          <a:p>
            <a:pPr algn="r"/>
            <a:r>
              <a:rPr lang="en-US" dirty="0"/>
              <a:t>Rover Control</a:t>
            </a:r>
          </a:p>
        </p:txBody>
      </p:sp>
      <p:pic>
        <p:nvPicPr>
          <p:cNvPr id="4" name="Content Placeholder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8C194F-2E87-457A-ACBC-C27F41CEF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6453"/>
            <a:ext cx="7315200" cy="3465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D82F4-2187-453C-A0E9-28CF35785B46}"/>
              </a:ext>
            </a:extLst>
          </p:cNvPr>
          <p:cNvSpPr txBox="1"/>
          <p:nvPr/>
        </p:nvSpPr>
        <p:spPr>
          <a:xfrm>
            <a:off x="838200" y="5125453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Rover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51C80-3398-4CEB-BCC5-9695BA45F8B9}"/>
              </a:ext>
            </a:extLst>
          </p:cNvPr>
          <p:cNvSpPr txBox="1"/>
          <p:nvPr/>
        </p:nvSpPr>
        <p:spPr>
          <a:xfrm>
            <a:off x="5342671" y="5125453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Camera 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E871E-017A-4FB8-B297-A5DF0BC72BD6}"/>
              </a:ext>
            </a:extLst>
          </p:cNvPr>
          <p:cNvSpPr txBox="1"/>
          <p:nvPr/>
        </p:nvSpPr>
        <p:spPr>
          <a:xfrm>
            <a:off x="1567452" y="27303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8E140-A6D3-4B8A-A598-4473BDB66B76}"/>
              </a:ext>
            </a:extLst>
          </p:cNvPr>
          <p:cNvSpPr txBox="1"/>
          <p:nvPr/>
        </p:nvSpPr>
        <p:spPr>
          <a:xfrm>
            <a:off x="1718565" y="429835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2904B-7879-4F5D-8BAE-7D86A749122D}"/>
              </a:ext>
            </a:extLst>
          </p:cNvPr>
          <p:cNvSpPr txBox="1"/>
          <p:nvPr/>
        </p:nvSpPr>
        <p:spPr>
          <a:xfrm>
            <a:off x="912935" y="3503992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F2607-F7EA-4484-AE15-6566FBF3C4B5}"/>
              </a:ext>
            </a:extLst>
          </p:cNvPr>
          <p:cNvSpPr txBox="1"/>
          <p:nvPr/>
        </p:nvSpPr>
        <p:spPr>
          <a:xfrm>
            <a:off x="2801914" y="3472735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013CB-0086-4E6B-860B-2BD9D294E3F2}"/>
              </a:ext>
            </a:extLst>
          </p:cNvPr>
          <p:cNvSpPr txBox="1"/>
          <p:nvPr/>
        </p:nvSpPr>
        <p:spPr>
          <a:xfrm>
            <a:off x="3278065" y="4287253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01429A-AA56-4D93-95D9-280229A76AEE}"/>
              </a:ext>
            </a:extLst>
          </p:cNvPr>
          <p:cNvSpPr txBox="1"/>
          <p:nvPr/>
        </p:nvSpPr>
        <p:spPr>
          <a:xfrm>
            <a:off x="6705600" y="2736289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7A112-C9CA-4A87-9079-3ED91D6A0FBC}"/>
              </a:ext>
            </a:extLst>
          </p:cNvPr>
          <p:cNvSpPr txBox="1"/>
          <p:nvPr/>
        </p:nvSpPr>
        <p:spPr>
          <a:xfrm>
            <a:off x="4794284" y="4133365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Home</a:t>
            </a:r>
          </a:p>
          <a:p>
            <a:pPr algn="ctr"/>
            <a:r>
              <a:rPr lang="en-US" sz="2000" dirty="0"/>
              <a:t>Camera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127D5E-4632-4263-A50E-615B1673FC65}"/>
              </a:ext>
            </a:extLst>
          </p:cNvPr>
          <p:cNvSpPr/>
          <p:nvPr/>
        </p:nvSpPr>
        <p:spPr>
          <a:xfrm>
            <a:off x="4109625" y="5878395"/>
            <a:ext cx="1160040" cy="571195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7739BB-6253-4078-9378-3AD421F43A2F}"/>
              </a:ext>
            </a:extLst>
          </p:cNvPr>
          <p:cNvSpPr txBox="1"/>
          <p:nvPr/>
        </p:nvSpPr>
        <p:spPr>
          <a:xfrm>
            <a:off x="6541292" y="4247649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E97C36-1FCB-4631-928D-24B0B9163F6C}"/>
              </a:ext>
            </a:extLst>
          </p:cNvPr>
          <p:cNvSpPr txBox="1"/>
          <p:nvPr/>
        </p:nvSpPr>
        <p:spPr>
          <a:xfrm>
            <a:off x="5715000" y="3503992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E01F6E-A3E0-4171-9032-546C44A87F92}"/>
              </a:ext>
            </a:extLst>
          </p:cNvPr>
          <p:cNvSpPr txBox="1"/>
          <p:nvPr/>
        </p:nvSpPr>
        <p:spPr>
          <a:xfrm>
            <a:off x="7540188" y="3472735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Right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633FB64-6AB1-4EDE-B99C-B504DCECAEC3}"/>
              </a:ext>
            </a:extLst>
          </p:cNvPr>
          <p:cNvSpPr/>
          <p:nvPr/>
        </p:nvSpPr>
        <p:spPr>
          <a:xfrm>
            <a:off x="7808694" y="5710228"/>
            <a:ext cx="610460" cy="336335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6AC3E4B-B47D-4E6A-920A-FCC8AEE19996}"/>
              </a:ext>
            </a:extLst>
          </p:cNvPr>
          <p:cNvSpPr/>
          <p:nvPr/>
        </p:nvSpPr>
        <p:spPr>
          <a:xfrm rot="10800000">
            <a:off x="3090803" y="1930238"/>
            <a:ext cx="990600" cy="4112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4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73"/>
    </mc:Choice>
    <mc:Fallback xmlns="">
      <p:transition spd="slow" advTm="2477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5005-A3D8-4834-9157-3102EE96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67" y="549275"/>
            <a:ext cx="7315200" cy="793750"/>
          </a:xfrm>
        </p:spPr>
        <p:txBody>
          <a:bodyPr/>
          <a:lstStyle/>
          <a:p>
            <a:pPr algn="r"/>
            <a:r>
              <a:rPr lang="en-US" dirty="0"/>
              <a:t>Rover Video…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88F53B-C52B-4704-AC44-5D5CCBC049C1}"/>
              </a:ext>
            </a:extLst>
          </p:cNvPr>
          <p:cNvSpPr/>
          <p:nvPr/>
        </p:nvSpPr>
        <p:spPr>
          <a:xfrm>
            <a:off x="7505700" y="6084547"/>
            <a:ext cx="990600" cy="381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r>
              <a:rPr lang="en-US" dirty="0"/>
              <a:t>Next</a:t>
            </a:r>
          </a:p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25BC37B-CA9E-4E90-82A9-3EE8DA7E791D}"/>
              </a:ext>
            </a:extLst>
          </p:cNvPr>
          <p:cNvSpPr/>
          <p:nvPr/>
        </p:nvSpPr>
        <p:spPr>
          <a:xfrm rot="10800000">
            <a:off x="1143000" y="5720480"/>
            <a:ext cx="533400" cy="3810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oy, farm machine&#10;&#10;Description automatically generated">
            <a:extLst>
              <a:ext uri="{FF2B5EF4-FFF2-40B4-BE49-F238E27FC236}">
                <a16:creationId xmlns:a16="http://schemas.microsoft.com/office/drawing/2014/main" id="{46872900-B105-480F-BE37-DE7CF941E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85250"/>
            <a:ext cx="4718050" cy="3538538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E15D5-1113-410D-9639-028EB25B5365}"/>
              </a:ext>
            </a:extLst>
          </p:cNvPr>
          <p:cNvGrpSpPr/>
          <p:nvPr/>
        </p:nvGrpSpPr>
        <p:grpSpPr>
          <a:xfrm>
            <a:off x="647700" y="4909462"/>
            <a:ext cx="3285067" cy="1556085"/>
            <a:chOff x="457200" y="4240416"/>
            <a:chExt cx="3285067" cy="1556085"/>
          </a:xfrm>
        </p:grpSpPr>
        <p:pic>
          <p:nvPicPr>
            <p:cNvPr id="11" name="Picture 10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F71C9C8F-5A37-489F-8377-3E85F60CB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240417"/>
              <a:ext cx="3285067" cy="15560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8DD3EF-31FE-4BF3-AE8A-B6582AB0C14C}"/>
                </a:ext>
              </a:extLst>
            </p:cNvPr>
            <p:cNvSpPr/>
            <p:nvPr/>
          </p:nvSpPr>
          <p:spPr>
            <a:xfrm>
              <a:off x="457200" y="4240416"/>
              <a:ext cx="3285067" cy="1556085"/>
            </a:xfrm>
            <a:prstGeom prst="rect">
              <a:avLst/>
            </a:prstGeom>
            <a:noFill/>
            <a:ln w="76200"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5C6977C-193A-43A8-A6B6-BBA78AF587E2}"/>
              </a:ext>
            </a:extLst>
          </p:cNvPr>
          <p:cNvSpPr txBox="1"/>
          <p:nvPr/>
        </p:nvSpPr>
        <p:spPr>
          <a:xfrm>
            <a:off x="762000" y="4343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Rover 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14309-37C3-495C-8892-413358E25433}"/>
              </a:ext>
            </a:extLst>
          </p:cNvPr>
          <p:cNvSpPr txBox="1"/>
          <p:nvPr/>
        </p:nvSpPr>
        <p:spPr>
          <a:xfrm>
            <a:off x="3751000" y="572631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Control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7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5"/>
    </mc:Choice>
    <mc:Fallback xmlns="">
      <p:transition spd="slow" advTm="16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  <p:extLst>
    <p:ext uri="{E180D4A7-C9FB-4DFB-919C-405C955672EB}">
      <p14:showEvtLst xmlns:p14="http://schemas.microsoft.com/office/powerpoint/2010/main">
        <p14:playEvt time="2063" objId="4"/>
        <p14:stopEvt time="15287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0654FC1-490E-4EC9-9080-93FC36C1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7315200" cy="793750"/>
          </a:xfrm>
        </p:spPr>
        <p:txBody>
          <a:bodyPr/>
          <a:lstStyle/>
          <a:p>
            <a:pPr algn="r"/>
            <a:r>
              <a:rPr lang="en-US" altLang="en-US"/>
              <a:t>Summary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59A1733-8FBA-46B6-A864-DE43165E0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403725"/>
          </a:xfrm>
        </p:spPr>
        <p:txBody>
          <a:bodyPr/>
          <a:lstStyle/>
          <a:p>
            <a:r>
              <a:rPr lang="en-US" altLang="en-US" sz="2400" dirty="0"/>
              <a:t>What is Bluetooth?</a:t>
            </a:r>
          </a:p>
          <a:p>
            <a:r>
              <a:rPr lang="en-US" altLang="en-US" sz="2400" dirty="0"/>
              <a:t>Identify at least three Bluetooth devices…</a:t>
            </a:r>
          </a:p>
          <a:p>
            <a:r>
              <a:rPr lang="en-US" altLang="en-US" sz="2400" dirty="0"/>
              <a:t>What are the basic steps to pair a device?</a:t>
            </a:r>
            <a:br>
              <a:rPr lang="en-US" altLang="en-US" sz="2400" dirty="0"/>
            </a:br>
            <a:endParaRPr lang="en-US" altLang="en-US" sz="2400" dirty="0"/>
          </a:p>
          <a:p>
            <a:pPr marL="776287" lvl="1" indent="-457200">
              <a:buFont typeface="+mj-lt"/>
              <a:buAutoNum type="arabicPeriod"/>
            </a:pPr>
            <a:r>
              <a:rPr lang="en-US" altLang="en-US" sz="2200" dirty="0"/>
              <a:t>Power-ON devices</a:t>
            </a:r>
          </a:p>
          <a:p>
            <a:pPr marL="776287" lvl="1" indent="-457200">
              <a:buFont typeface="+mj-lt"/>
              <a:buAutoNum type="arabicPeriod"/>
            </a:pPr>
            <a:r>
              <a:rPr lang="en-US" altLang="en-US" sz="2200" dirty="0"/>
              <a:t>Settings – Connections – Bluetooth</a:t>
            </a:r>
          </a:p>
          <a:p>
            <a:pPr marL="776287" lvl="1" indent="-457200">
              <a:buFont typeface="+mj-lt"/>
              <a:buAutoNum type="arabicPeriod"/>
            </a:pPr>
            <a:r>
              <a:rPr lang="en-US" altLang="en-US" sz="2200" dirty="0"/>
              <a:t>Scan for new device</a:t>
            </a:r>
          </a:p>
          <a:p>
            <a:pPr marL="776287" lvl="1" indent="-457200">
              <a:buFont typeface="+mj-lt"/>
              <a:buAutoNum type="arabicPeriod"/>
            </a:pPr>
            <a:r>
              <a:rPr lang="en-US" altLang="en-US" sz="2200" dirty="0"/>
              <a:t>Pair device – manually or automatically</a:t>
            </a:r>
          </a:p>
          <a:p>
            <a:pPr marL="776287" lvl="1" indent="-457200">
              <a:buFont typeface="+mj-lt"/>
              <a:buAutoNum type="arabicPeriod"/>
            </a:pPr>
            <a:r>
              <a:rPr lang="en-US" altLang="en-US" sz="2200" dirty="0"/>
              <a:t>Enter pass code PIN as necessary</a:t>
            </a:r>
          </a:p>
          <a:p>
            <a:endParaRPr lang="en-US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2"/>
    </mc:Choice>
    <mc:Fallback xmlns="">
      <p:transition spd="slow" advTm="548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37A5-DD34-4194-837A-D7C9EA07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9275"/>
            <a:ext cx="7315200" cy="741362"/>
          </a:xfrm>
        </p:spPr>
        <p:txBody>
          <a:bodyPr/>
          <a:lstStyle/>
          <a:p>
            <a:pPr algn="r"/>
            <a:r>
              <a:rPr lang="en-US" dirty="0"/>
              <a:t>What we are doing…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07CA7-A8CE-42E6-B79C-E968F00B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7620000" cy="4556125"/>
          </a:xfrm>
        </p:spPr>
        <p:txBody>
          <a:bodyPr/>
          <a:lstStyle/>
          <a:p>
            <a:r>
              <a:rPr lang="en-US" sz="2800" dirty="0"/>
              <a:t>Describe Bluetooth technology</a:t>
            </a:r>
          </a:p>
          <a:p>
            <a:r>
              <a:rPr lang="en-US" sz="2800" dirty="0"/>
              <a:t>Identify applications of Bluetooth technology</a:t>
            </a:r>
          </a:p>
          <a:p>
            <a:r>
              <a:rPr lang="en-US" sz="2800" dirty="0"/>
              <a:t>Show what is needed for a Bluetooth connection</a:t>
            </a:r>
          </a:p>
          <a:p>
            <a:r>
              <a:rPr lang="en-US" sz="2800" dirty="0"/>
              <a:t>Set up Onn. Tablet to “scan” for Bluetooth device</a:t>
            </a:r>
          </a:p>
          <a:p>
            <a:r>
              <a:rPr lang="en-US" sz="2800" dirty="0"/>
              <a:t>Identifying and paring a Bluetooth device</a:t>
            </a:r>
          </a:p>
          <a:p>
            <a:r>
              <a:rPr lang="en-US" sz="2800" dirty="0"/>
              <a:t>Enter device PIN identification </a:t>
            </a:r>
          </a:p>
          <a:p>
            <a:r>
              <a:rPr lang="en-US" sz="2800" dirty="0"/>
              <a:t>Making the Bluetooth Connection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3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3"/>
    </mc:Choice>
    <mc:Fallback xmlns="">
      <p:transition spd="slow" advTm="57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6FFB-A229-4802-8425-5E1CDF4A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6858000" cy="793750"/>
          </a:xfrm>
        </p:spPr>
        <p:txBody>
          <a:bodyPr/>
          <a:lstStyle/>
          <a:p>
            <a:pPr algn="r"/>
            <a:r>
              <a:rPr lang="en-US" dirty="0"/>
              <a:t>What is Bluetooth?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A0A7E-3670-4BD5-8917-B4F497DF2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3538537"/>
          </a:xfrm>
        </p:spPr>
        <p:txBody>
          <a:bodyPr/>
          <a:lstStyle/>
          <a:p>
            <a:r>
              <a:rPr lang="en-US" sz="2400" dirty="0"/>
              <a:t>Bluetooth is a wireless technology that allows the exchange of data over short distances…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Examples… Bluetooth ear buds, hands-free phone in your car, smart watches and mice and keyboards and other “wireless” devices…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Bluetooth devices must be “paired” to communicate with each other – a host and client</a:t>
            </a:r>
          </a:p>
        </p:txBody>
      </p:sp>
    </p:spTree>
    <p:extLst>
      <p:ext uri="{BB962C8B-B14F-4D97-AF65-F5344CB8AC3E}">
        <p14:creationId xmlns:p14="http://schemas.microsoft.com/office/powerpoint/2010/main" val="38567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2"/>
    </mc:Choice>
    <mc:Fallback xmlns="">
      <p:transition spd="slow" advTm="60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315E-E2BF-46E8-8F17-7E022CD8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15408"/>
            <a:ext cx="7086600" cy="793750"/>
          </a:xfrm>
        </p:spPr>
        <p:txBody>
          <a:bodyPr/>
          <a:lstStyle/>
          <a:p>
            <a:pPr algn="r"/>
            <a:r>
              <a:rPr lang="en-US" dirty="0"/>
              <a:t>What is needed?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CCC1B-FA94-4531-992E-0D872753B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34607" cy="265807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49FFC3-D513-4558-9F7D-4BD13E3339CD}"/>
              </a:ext>
            </a:extLst>
          </p:cNvPr>
          <p:cNvSpPr txBox="1"/>
          <p:nvPr/>
        </p:nvSpPr>
        <p:spPr>
          <a:xfrm>
            <a:off x="3962400" y="2209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Bluetooth device – Example – </a:t>
            </a:r>
            <a:r>
              <a:rPr lang="en-US" sz="2000" dirty="0" err="1"/>
              <a:t>Jlab</a:t>
            </a:r>
            <a:r>
              <a:rPr lang="en-US" sz="2000" dirty="0"/>
              <a:t> Bluetooth 5.0 Ear  Buds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9083D-939D-45E7-B0F3-FBBCF5AD1E13}"/>
              </a:ext>
            </a:extLst>
          </p:cNvPr>
          <p:cNvSpPr txBox="1"/>
          <p:nvPr/>
        </p:nvSpPr>
        <p:spPr>
          <a:xfrm>
            <a:off x="1066800" y="4859808"/>
            <a:ext cx="4150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Pairing a Bluetooth speaker with </a:t>
            </a:r>
            <a:r>
              <a:rPr lang="en-US" sz="2400" dirty="0" err="1"/>
              <a:t>onn</a:t>
            </a:r>
            <a:r>
              <a:rPr lang="en-US" sz="2400" dirty="0"/>
              <a:t>. Tablet…</a:t>
            </a:r>
          </a:p>
        </p:txBody>
      </p:sp>
      <p:pic>
        <p:nvPicPr>
          <p:cNvPr id="10" name="Picture 9" descr="A picture containing text, cellphone&#10;&#10;Description automatically generated">
            <a:extLst>
              <a:ext uri="{FF2B5EF4-FFF2-40B4-BE49-F238E27FC236}">
                <a16:creationId xmlns:a16="http://schemas.microsoft.com/office/drawing/2014/main" id="{76900106-BB73-4C51-8ED2-9E79FADB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25" y="3940315"/>
            <a:ext cx="3293204" cy="24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4"/>
    </mc:Choice>
    <mc:Fallback xmlns="">
      <p:transition spd="slow" advTm="724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3C15-F34A-45FE-B3E9-0E45BAFD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4" y="381000"/>
            <a:ext cx="7315200" cy="849312"/>
          </a:xfrm>
        </p:spPr>
        <p:txBody>
          <a:bodyPr/>
          <a:lstStyle/>
          <a:p>
            <a:pPr algn="r"/>
            <a:r>
              <a:rPr lang="en-US" dirty="0"/>
              <a:t>Paring Bluetooth…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F0C2E-0EA2-4C71-AE76-FE739F30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644" y="1828800"/>
            <a:ext cx="7315200" cy="3538537"/>
          </a:xfrm>
        </p:spPr>
        <p:txBody>
          <a:bodyPr/>
          <a:lstStyle/>
          <a:p>
            <a:r>
              <a:rPr lang="en-US" sz="2400" dirty="0"/>
              <a:t>Some Bluetooth devices automatically pair…</a:t>
            </a:r>
          </a:p>
          <a:p>
            <a:r>
              <a:rPr lang="en-US" sz="2400" dirty="0"/>
              <a:t>Other devices have security requirements…</a:t>
            </a:r>
          </a:p>
          <a:p>
            <a:r>
              <a:rPr lang="en-US" sz="2400" dirty="0"/>
              <a:t>PIN numbers are used as “pass codes” or passwords</a:t>
            </a:r>
          </a:p>
          <a:p>
            <a:r>
              <a:rPr lang="en-US" sz="2400" dirty="0"/>
              <a:t>The “hosting: device must “scan” for new devices</a:t>
            </a:r>
          </a:p>
          <a:p>
            <a:r>
              <a:rPr lang="en-US" sz="2400" dirty="0"/>
              <a:t>Client devices – phones, ear buds &amp; etc. must be “discoverable.”</a:t>
            </a:r>
          </a:p>
          <a:p>
            <a:r>
              <a:rPr lang="en-US" sz="2400" dirty="0"/>
              <a:t>Once paired devices may automatically connect…</a:t>
            </a:r>
          </a:p>
        </p:txBody>
      </p:sp>
    </p:spTree>
    <p:extLst>
      <p:ext uri="{BB962C8B-B14F-4D97-AF65-F5344CB8AC3E}">
        <p14:creationId xmlns:p14="http://schemas.microsoft.com/office/powerpoint/2010/main" val="19066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9F3B-26CA-47A6-B955-54EB52C8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15408"/>
            <a:ext cx="7315200" cy="762000"/>
          </a:xfrm>
        </p:spPr>
        <p:txBody>
          <a:bodyPr/>
          <a:lstStyle/>
          <a:p>
            <a:pPr algn="r"/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9DBB-4C17-4D3B-A770-76B9B60E0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637241"/>
            <a:ext cx="3810000" cy="2020182"/>
          </a:xfrm>
        </p:spPr>
        <p:txBody>
          <a:bodyPr/>
          <a:lstStyle/>
          <a:p>
            <a:r>
              <a:rPr lang="en-US" sz="1800" dirty="0"/>
              <a:t>Turn ON both devices – Tablet and Bluetooth radio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On your tablet go to SETTINGS and select Connected devices Bluetooth… 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F91BC4-23CE-463C-BB57-CB89BAC8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4284905" cy="3538537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99FE4C-00F3-4E7B-9014-59AF51AFA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1" y="4017256"/>
            <a:ext cx="4293842" cy="265271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7745FE4-3700-4CA6-9814-A4063130A8AD}"/>
              </a:ext>
            </a:extLst>
          </p:cNvPr>
          <p:cNvSpPr/>
          <p:nvPr/>
        </p:nvSpPr>
        <p:spPr>
          <a:xfrm>
            <a:off x="1295400" y="2590800"/>
            <a:ext cx="1143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788096-D773-4DE7-A6CA-086EC1258FF8}"/>
              </a:ext>
            </a:extLst>
          </p:cNvPr>
          <p:cNvSpPr/>
          <p:nvPr/>
        </p:nvSpPr>
        <p:spPr>
          <a:xfrm>
            <a:off x="4809838" y="4708612"/>
            <a:ext cx="1562100" cy="771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A5E932-E977-4BF6-B8ED-F7E603A7A3E6}"/>
              </a:ext>
            </a:extLst>
          </p:cNvPr>
          <p:cNvCxnSpPr/>
          <p:nvPr/>
        </p:nvCxnSpPr>
        <p:spPr>
          <a:xfrm>
            <a:off x="2819400" y="3429000"/>
            <a:ext cx="182880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"/>
    </mc:Choice>
    <mc:Fallback xmlns="">
      <p:transition spd="slow" advTm="576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A7B9-472D-45AD-8688-25E726C2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57200"/>
            <a:ext cx="7086600" cy="838200"/>
          </a:xfrm>
        </p:spPr>
        <p:txBody>
          <a:bodyPr/>
          <a:lstStyle/>
          <a:p>
            <a:pPr algn="r"/>
            <a:r>
              <a:rPr lang="en-US" dirty="0"/>
              <a:t>Pair New Device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1ACCF7-AD7B-493E-BCCA-E8DC9F71C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4666"/>
            <a:ext cx="4295644" cy="2969364"/>
          </a:xfrm>
          <a:prstGeom prst="rect">
            <a:avLst/>
          </a:prstGeom>
        </p:spPr>
      </p:pic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BAEE5C-EC9B-4DBE-A5E5-A41699AF0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71800"/>
            <a:ext cx="3768855" cy="353853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16D16A-7FCD-4A96-8E5A-D4841264C628}"/>
              </a:ext>
            </a:extLst>
          </p:cNvPr>
          <p:cNvSpPr txBox="1"/>
          <p:nvPr/>
        </p:nvSpPr>
        <p:spPr>
          <a:xfrm>
            <a:off x="5043310" y="1698614"/>
            <a:ext cx="3491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device name</a:t>
            </a:r>
          </a:p>
          <a:p>
            <a:r>
              <a:rPr lang="en-US" dirty="0"/>
              <a:t>Your device name is on the back of the radio (</a:t>
            </a:r>
            <a:r>
              <a:rPr lang="en-US" dirty="0" err="1"/>
              <a:t>JSU_RoverXX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4D410-F043-4D49-A910-6E74FC75DB8E}"/>
              </a:ext>
            </a:extLst>
          </p:cNvPr>
          <p:cNvSpPr txBox="1"/>
          <p:nvPr/>
        </p:nvSpPr>
        <p:spPr>
          <a:xfrm>
            <a:off x="1219200" y="5248900"/>
            <a:ext cx="2887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PIN </a:t>
            </a:r>
            <a:r>
              <a:rPr lang="en-US" sz="2000" dirty="0"/>
              <a:t>number</a:t>
            </a:r>
            <a:r>
              <a:rPr lang="en-US" dirty="0"/>
              <a:t> – 1234</a:t>
            </a:r>
          </a:p>
          <a:p>
            <a:endParaRPr lang="en-US" dirty="0"/>
          </a:p>
          <a:p>
            <a:r>
              <a:rPr lang="en-US" dirty="0"/>
              <a:t>Click OK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2056E5-A02C-4367-9A21-98F0DACB6F54}"/>
              </a:ext>
            </a:extLst>
          </p:cNvPr>
          <p:cNvSpPr/>
          <p:nvPr/>
        </p:nvSpPr>
        <p:spPr>
          <a:xfrm>
            <a:off x="685800" y="3445933"/>
            <a:ext cx="1066800" cy="491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540A78-EFCB-4828-8602-F1A309DFF877}"/>
              </a:ext>
            </a:extLst>
          </p:cNvPr>
          <p:cNvSpPr/>
          <p:nvPr/>
        </p:nvSpPr>
        <p:spPr>
          <a:xfrm>
            <a:off x="5410200" y="4261275"/>
            <a:ext cx="1066800" cy="491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0047B2-A7AE-46B3-A1EE-685DDD88E57A}"/>
              </a:ext>
            </a:extLst>
          </p:cNvPr>
          <p:cNvCxnSpPr/>
          <p:nvPr/>
        </p:nvCxnSpPr>
        <p:spPr>
          <a:xfrm>
            <a:off x="1905000" y="3691474"/>
            <a:ext cx="3352800" cy="728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396FFF-18E3-4BD2-B6B6-5A9A0638E9FB}"/>
              </a:ext>
            </a:extLst>
          </p:cNvPr>
          <p:cNvCxnSpPr>
            <a:cxnSpLocks/>
          </p:cNvCxnSpPr>
          <p:nvPr/>
        </p:nvCxnSpPr>
        <p:spPr>
          <a:xfrm>
            <a:off x="6304027" y="4826499"/>
            <a:ext cx="2001773" cy="14219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7"/>
    </mc:Choice>
    <mc:Fallback xmlns="">
      <p:transition spd="slow" advTm="454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5CD5-0397-4F1D-B00C-C5320111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9275"/>
            <a:ext cx="7315200" cy="717550"/>
          </a:xfrm>
        </p:spPr>
        <p:txBody>
          <a:bodyPr/>
          <a:lstStyle/>
          <a:p>
            <a:pPr algn="r"/>
            <a:r>
              <a:rPr lang="en-US" dirty="0"/>
              <a:t>Connected Devices on Tablet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8011-A32B-49B8-AEE9-3115B199C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9" y="2413742"/>
            <a:ext cx="4495800" cy="1219200"/>
          </a:xfrm>
        </p:spPr>
        <p:txBody>
          <a:bodyPr/>
          <a:lstStyle/>
          <a:p>
            <a:pPr marL="46037" indent="0">
              <a:buNone/>
            </a:pPr>
            <a:r>
              <a:rPr lang="en-US" dirty="0"/>
              <a:t>Devices paired will be displayed as shown – your </a:t>
            </a:r>
            <a:r>
              <a:rPr lang="en-US" sz="2400" dirty="0"/>
              <a:t>Rover</a:t>
            </a:r>
            <a:r>
              <a:rPr lang="en-US" dirty="0"/>
              <a:t> Bluetooth device will be displayed as:</a:t>
            </a:r>
          </a:p>
          <a:p>
            <a:pPr marL="46037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54ADC-BFAB-438E-862A-7CEAC61320F3}"/>
              </a:ext>
            </a:extLst>
          </p:cNvPr>
          <p:cNvSpPr txBox="1"/>
          <p:nvPr/>
        </p:nvSpPr>
        <p:spPr>
          <a:xfrm>
            <a:off x="789038" y="4816541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JSU_ROVER_nn</a:t>
            </a:r>
            <a:endParaRPr lang="en-US" sz="3200" dirty="0"/>
          </a:p>
        </p:txBody>
      </p:sp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D0E492-65F8-406C-83A8-97200A01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1"/>
            <a:ext cx="3692921" cy="340920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FDC6E5-D4D8-4159-89C7-ED3A89F75AE8}"/>
              </a:ext>
            </a:extLst>
          </p:cNvPr>
          <p:cNvCxnSpPr>
            <a:cxnSpLocks/>
          </p:cNvCxnSpPr>
          <p:nvPr/>
        </p:nvCxnSpPr>
        <p:spPr>
          <a:xfrm flipV="1">
            <a:off x="4245056" y="4177242"/>
            <a:ext cx="1389034" cy="8692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187218-9622-4941-AAE1-14EFBEB14A68}"/>
              </a:ext>
            </a:extLst>
          </p:cNvPr>
          <p:cNvSpPr txBox="1"/>
          <p:nvPr/>
        </p:nvSpPr>
        <p:spPr>
          <a:xfrm>
            <a:off x="1066800" y="5401316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nn</a:t>
            </a:r>
            <a:r>
              <a:rPr lang="en-US" dirty="0"/>
              <a:t> =  number from 1 to 35</a:t>
            </a:r>
          </a:p>
        </p:txBody>
      </p:sp>
    </p:spTree>
    <p:extLst>
      <p:ext uri="{BB962C8B-B14F-4D97-AF65-F5344CB8AC3E}">
        <p14:creationId xmlns:p14="http://schemas.microsoft.com/office/powerpoint/2010/main" val="14462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7"/>
    </mc:Choice>
    <mc:Fallback xmlns="">
      <p:transition spd="slow" advTm="51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8ADC-5DD7-4996-ACD1-15DE3D29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381000"/>
            <a:ext cx="7086600" cy="849312"/>
          </a:xfrm>
        </p:spPr>
        <p:txBody>
          <a:bodyPr/>
          <a:lstStyle/>
          <a:p>
            <a:pPr algn="r"/>
            <a:r>
              <a:rPr lang="en-US" dirty="0"/>
              <a:t>Paring Rover</a:t>
            </a:r>
          </a:p>
        </p:txBody>
      </p:sp>
      <p:pic>
        <p:nvPicPr>
          <p:cNvPr id="5" name="Content Placeholder 4" descr="A picture containing toy, farm machine&#10;&#10;Description automatically generated">
            <a:extLst>
              <a:ext uri="{FF2B5EF4-FFF2-40B4-BE49-F238E27FC236}">
                <a16:creationId xmlns:a16="http://schemas.microsoft.com/office/drawing/2014/main" id="{13A4DC7E-2AC0-4CD4-9E89-82E69B5F1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4718049" cy="35385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90F7A1-402E-4E66-A242-522EAAFA6CA2}"/>
              </a:ext>
            </a:extLst>
          </p:cNvPr>
          <p:cNvSpPr txBox="1"/>
          <p:nvPr/>
        </p:nvSpPr>
        <p:spPr>
          <a:xfrm>
            <a:off x="5181600" y="3167390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Blinking red LED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3ECCB2F-A47F-4E78-A276-2EA96FF5FF3E}"/>
              </a:ext>
            </a:extLst>
          </p:cNvPr>
          <p:cNvSpPr/>
          <p:nvPr/>
        </p:nvSpPr>
        <p:spPr>
          <a:xfrm>
            <a:off x="4152899" y="2590800"/>
            <a:ext cx="838200" cy="457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5F3121-5DE4-4361-8DFD-E7F58F57F499}"/>
              </a:ext>
            </a:extLst>
          </p:cNvPr>
          <p:cNvSpPr txBox="1"/>
          <p:nvPr/>
        </p:nvSpPr>
        <p:spPr>
          <a:xfrm>
            <a:off x="1028699" y="2270780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Power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DD35A-BCEF-446E-BDB7-835B168080B9}"/>
              </a:ext>
            </a:extLst>
          </p:cNvPr>
          <p:cNvSpPr txBox="1"/>
          <p:nvPr/>
        </p:nvSpPr>
        <p:spPr>
          <a:xfrm>
            <a:off x="747712" y="5809317"/>
            <a:ext cx="739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Sometimes connection may fail – just repeat process</a:t>
            </a:r>
          </a:p>
        </p:txBody>
      </p:sp>
    </p:spTree>
    <p:extLst>
      <p:ext uri="{BB962C8B-B14F-4D97-AF65-F5344CB8AC3E}">
        <p14:creationId xmlns:p14="http://schemas.microsoft.com/office/powerpoint/2010/main" val="16561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9"/>
    </mc:Choice>
    <mc:Fallback xmlns="">
      <p:transition spd="slow" advTm="507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1.3|1.4|1.7|1.7|1.8|1.8|1.5|2.5|1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13268</TotalTime>
  <Words>386</Words>
  <Application>Microsoft Office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Perspective</vt:lpstr>
      <vt:lpstr>Pairing Bluetooth Radio with onn. Tablet</vt:lpstr>
      <vt:lpstr>What we are doing…</vt:lpstr>
      <vt:lpstr>What is Bluetooth?</vt:lpstr>
      <vt:lpstr>What is needed?</vt:lpstr>
      <vt:lpstr>Paring Bluetooth…</vt:lpstr>
      <vt:lpstr>Getting Started</vt:lpstr>
      <vt:lpstr>Pair New Device</vt:lpstr>
      <vt:lpstr>Connected Devices on Tablet</vt:lpstr>
      <vt:lpstr>Paring Rover</vt:lpstr>
      <vt:lpstr>Connecting to Rover…</vt:lpstr>
      <vt:lpstr>Rover Control</vt:lpstr>
      <vt:lpstr>Rover Video…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Rover 3D Exploration</dc:title>
  <dc:creator>Walt</dc:creator>
  <cp:lastModifiedBy>Walter</cp:lastModifiedBy>
  <cp:revision>131</cp:revision>
  <dcterms:created xsi:type="dcterms:W3CDTF">2017-04-14T14:31:29Z</dcterms:created>
  <dcterms:modified xsi:type="dcterms:W3CDTF">2021-01-26T21:28:12Z</dcterms:modified>
</cp:coreProperties>
</file>