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57" r:id="rId4"/>
    <p:sldId id="259" r:id="rId5"/>
    <p:sldId id="271" r:id="rId6"/>
    <p:sldId id="274" r:id="rId7"/>
    <p:sldId id="269" r:id="rId8"/>
    <p:sldId id="258" r:id="rId9"/>
    <p:sldId id="260" r:id="rId10"/>
    <p:sldId id="261" r:id="rId11"/>
    <p:sldId id="275" r:id="rId12"/>
    <p:sldId id="262" r:id="rId13"/>
    <p:sldId id="264" r:id="rId14"/>
    <p:sldId id="265" r:id="rId15"/>
    <p:sldId id="263" r:id="rId16"/>
    <p:sldId id="266" r:id="rId17"/>
    <p:sldId id="267" r:id="rId18"/>
    <p:sldId id="27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-fao@uni.edu" TargetMode="External"/><Relationship Id="rId2" Type="http://schemas.openxmlformats.org/officeDocument/2006/relationships/hyperlink" Target="mailto:wdeal@odu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hsiung@odu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utodesk.com/education/edu-software/overview?sorting=featured&amp;page=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8.xml"/><Relationship Id="rId5" Type="http://schemas.openxmlformats.org/officeDocument/2006/relationships/image" Target="../media/image8.png"/><Relationship Id="rId4" Type="http://schemas.openxmlformats.org/officeDocument/2006/relationships/hyperlink" Target="https://youtu.be/DEhj0lmFSt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wdHhIi7zU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7AL1Dp-zOk" TargetMode="Externa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slide" Target="slide1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desk.com/education/edu-software/overview?sorting=featured&amp;page=1" TargetMode="External"/><Relationship Id="rId2" Type="http://schemas.openxmlformats.org/officeDocument/2006/relationships/hyperlink" Target="https://i.materialise.com/blog/en/10-examples-of-how-3d-printing-is-changing-consumer-products-meet-10-3d-printing-experts-and-their-dream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inkercad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7D21-AF16-452D-9069-A78D38050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3-D Printing</a:t>
            </a:r>
            <a:br>
              <a:rPr lang="en-US" dirty="0"/>
            </a:br>
            <a:r>
              <a:rPr lang="en-US" dirty="0"/>
              <a:t>MARRS Workshop</a:t>
            </a:r>
            <a:br>
              <a:rPr lang="en-US" dirty="0"/>
            </a:br>
            <a:r>
              <a:rPr lang="en-US" dirty="0"/>
              <a:t>Jackson State University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4858F-FEDC-42C1-B281-517837ADB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"/>
            <a:r>
              <a:rPr lang="en-US" b="1" dirty="0">
                <a:solidFill>
                  <a:srgbClr val="FF0000"/>
                </a:solidFill>
              </a:rPr>
              <a:t>Dr. Walter Deal, </a:t>
            </a:r>
            <a:r>
              <a:rPr lang="en-US" b="1" dirty="0">
                <a:solidFill>
                  <a:srgbClr val="FF0000"/>
                </a:solidFill>
                <a:hlinkClick r:id="rId2"/>
              </a:rPr>
              <a:t>wdeal@odu.edu</a:t>
            </a:r>
            <a:endParaRPr lang="en-US" b="1" dirty="0">
              <a:solidFill>
                <a:srgbClr val="FF0000"/>
              </a:solidFill>
            </a:endParaRPr>
          </a:p>
          <a:p>
            <a:pPr marL="45720"/>
            <a:r>
              <a:rPr lang="en-US" b="1" dirty="0">
                <a:solidFill>
                  <a:srgbClr val="FF0000"/>
                </a:solidFill>
              </a:rPr>
              <a:t>Dr. Feng Jao, </a:t>
            </a:r>
            <a:r>
              <a:rPr lang="en-US" b="1" dirty="0">
                <a:solidFill>
                  <a:srgbClr val="FF0000"/>
                </a:solidFill>
                <a:hlinkClick r:id="rId3"/>
              </a:rPr>
              <a:t>f-fao@uni.edu</a:t>
            </a:r>
            <a:endParaRPr lang="en-US" b="1" dirty="0">
              <a:solidFill>
                <a:srgbClr val="FF0000"/>
              </a:solidFill>
            </a:endParaRPr>
          </a:p>
          <a:p>
            <a:pPr marL="45720"/>
            <a:r>
              <a:rPr lang="en-US" b="1" dirty="0">
                <a:solidFill>
                  <a:srgbClr val="FF0000"/>
                </a:solidFill>
              </a:rPr>
              <a:t>Dr. Steve </a:t>
            </a:r>
            <a:r>
              <a:rPr lang="en-US" b="1" dirty="0" err="1">
                <a:solidFill>
                  <a:srgbClr val="FF0000"/>
                </a:solidFill>
              </a:rPr>
              <a:t>Hsiung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  <a:hlinkClick r:id="rId4"/>
              </a:rPr>
              <a:t>shsiung@odu.edu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6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A2F4-AC2B-49B1-8A0A-6983463F3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Design and Printing in this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1E033-D0D9-4E03-8B41-90D37CB04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Software – Autodesk Inventor</a:t>
            </a:r>
          </a:p>
          <a:p>
            <a:pPr lvl="1"/>
            <a:r>
              <a:rPr lang="en-US" dirty="0"/>
              <a:t>Professional 3-D mechanical design tool </a:t>
            </a:r>
          </a:p>
          <a:p>
            <a:pPr lvl="1"/>
            <a:r>
              <a:rPr lang="en-US" dirty="0"/>
              <a:t>Allow product development lifecycle, Cloud management, and enable assembly reconfigurations!</a:t>
            </a:r>
          </a:p>
          <a:p>
            <a:pPr lvl="1"/>
            <a:r>
              <a:rPr lang="en-US" dirty="0"/>
              <a:t>Easy to start and powerful for professional 3-D design!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75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9579-E60F-49DA-BD91-59684CBE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Unlock educational access to Autodesk products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8909D-455C-4D62-A4DB-7B5C71C59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and educators can get free one-year educational access to Autodesk products and services</a:t>
            </a:r>
          </a:p>
          <a:p>
            <a:r>
              <a:rPr lang="en-US" dirty="0"/>
              <a:t>Renewable as long as you remain eligible as an educator or student</a:t>
            </a:r>
          </a:p>
          <a:p>
            <a:r>
              <a:rPr lang="en-US" dirty="0">
                <a:hlinkClick r:id="rId2"/>
              </a:rPr>
              <a:t>Autodesk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56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16E3-BAF9-46DF-9026-BB11562E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92417"/>
            <a:ext cx="10131425" cy="1456267"/>
          </a:xfrm>
        </p:spPr>
        <p:txBody>
          <a:bodyPr/>
          <a:lstStyle/>
          <a:p>
            <a:r>
              <a:rPr lang="en-US" dirty="0"/>
              <a:t>Autodesk Inventor – Create a 3-D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26C18-08BA-45E1-AB0C-1D0361DBA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844" y="6039168"/>
            <a:ext cx="9513380" cy="8350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See Video: </a:t>
            </a:r>
            <a:r>
              <a:rPr lang="en-US" dirty="0">
                <a:hlinkClick r:id="rId4"/>
              </a:rPr>
              <a:t>https://youtu.be/DEhj0lmFSt8</a:t>
            </a:r>
            <a:endParaRPr lang="en-US" dirty="0"/>
          </a:p>
        </p:txBody>
      </p:sp>
      <p:pic>
        <p:nvPicPr>
          <p:cNvPr id="5" name="RobotHead">
            <a:hlinkClick r:id="" action="ppaction://media"/>
            <a:extLst>
              <a:ext uri="{FF2B5EF4-FFF2-40B4-BE49-F238E27FC236}">
                <a16:creationId xmlns:a16="http://schemas.microsoft.com/office/drawing/2014/main" id="{E674BA10-C029-48A1-BCC8-0222ABDB54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8155" y="1300387"/>
            <a:ext cx="8425209" cy="4738781"/>
          </a:xfrm>
          <a:prstGeom prst="rect">
            <a:avLst/>
          </a:prstGeom>
        </p:spPr>
      </p:pic>
      <p:sp>
        <p:nvSpPr>
          <p:cNvPr id="6" name="Oval 5">
            <a:hlinkClick r:id="rId6" action="ppaction://hlinksldjump" tooltip="Return to Summary"/>
            <a:extLst>
              <a:ext uri="{FF2B5EF4-FFF2-40B4-BE49-F238E27FC236}">
                <a16:creationId xmlns:a16="http://schemas.microsoft.com/office/drawing/2014/main" id="{D4577916-0FC4-476F-AE70-AECD9D7CB3CF}"/>
              </a:ext>
            </a:extLst>
          </p:cNvPr>
          <p:cNvSpPr/>
          <p:nvPr/>
        </p:nvSpPr>
        <p:spPr>
          <a:xfrm>
            <a:off x="10163323" y="6019800"/>
            <a:ext cx="1307805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11619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ED7CD-7FD3-41D1-B221-3BD12C32A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2420" r="1447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4DEF1E-4F17-41BE-80EC-95C591C3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101" y="2421467"/>
            <a:ext cx="7197726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3-D Modeling file – Rover Platform</a:t>
            </a:r>
          </a:p>
        </p:txBody>
      </p:sp>
    </p:spTree>
    <p:extLst>
      <p:ext uri="{BB962C8B-B14F-4D97-AF65-F5344CB8AC3E}">
        <p14:creationId xmlns:p14="http://schemas.microsoft.com/office/powerpoint/2010/main" val="2050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A71E-862A-4639-8828-F1740773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Rover Motor Plate – 3-D STL file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CA4A25-F9B0-4C03-A5FB-B79F38696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415" y="2141538"/>
            <a:ext cx="5836195" cy="36496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2357AE-94D9-4082-8348-65BF1AD5A99A}"/>
              </a:ext>
            </a:extLst>
          </p:cNvPr>
          <p:cNvSpPr txBox="1"/>
          <p:nvPr/>
        </p:nvSpPr>
        <p:spPr>
          <a:xfrm>
            <a:off x="2164466" y="5866871"/>
            <a:ext cx="7733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STL is a file type used with 3-D modeling - </a:t>
            </a:r>
            <a:r>
              <a:rPr lang="en-US" sz="2400" u="sng" dirty="0"/>
              <a:t>St</a:t>
            </a:r>
            <a:r>
              <a:rPr lang="en-US" sz="2400" dirty="0"/>
              <a:t>ereo</a:t>
            </a:r>
            <a:r>
              <a:rPr lang="en-US" sz="2400" u="sng" dirty="0"/>
              <a:t>l</a:t>
            </a:r>
            <a:r>
              <a:rPr lang="en-US" sz="2400" dirty="0"/>
              <a:t>ithographic</a:t>
            </a:r>
          </a:p>
        </p:txBody>
      </p:sp>
      <p:sp>
        <p:nvSpPr>
          <p:cNvPr id="5" name="Oval 4">
            <a:hlinkClick r:id="rId3" action="ppaction://hlinksldjump" tooltip="Return to Summary"/>
            <a:extLst>
              <a:ext uri="{FF2B5EF4-FFF2-40B4-BE49-F238E27FC236}">
                <a16:creationId xmlns:a16="http://schemas.microsoft.com/office/drawing/2014/main" id="{E8A34A93-7B34-4BCC-8040-16A82CCB53D9}"/>
              </a:ext>
            </a:extLst>
          </p:cNvPr>
          <p:cNvSpPr/>
          <p:nvPr/>
        </p:nvSpPr>
        <p:spPr>
          <a:xfrm>
            <a:off x="10163323" y="6019800"/>
            <a:ext cx="1307805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6005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635FE-A087-488A-956C-F7AC5CBF3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dirty="0" err="1"/>
              <a:t>stl</a:t>
            </a:r>
            <a:r>
              <a:rPr lang="en-US" dirty="0"/>
              <a:t> file for 3-D 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47A42-8A52-4D5B-A88C-7E3C1009D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75849"/>
            <a:ext cx="10131425" cy="780036"/>
          </a:xfrm>
        </p:spPr>
        <p:txBody>
          <a:bodyPr/>
          <a:lstStyle/>
          <a:p>
            <a:r>
              <a:rPr lang="en-US" dirty="0"/>
              <a:t>Export 3-D modeling files (.dwg or .</a:t>
            </a:r>
            <a:r>
              <a:rPr lang="en-US" dirty="0" err="1"/>
              <a:t>ipt</a:t>
            </a:r>
            <a:r>
              <a:rPr lang="en-US" dirty="0"/>
              <a:t>) to </a:t>
            </a:r>
            <a:r>
              <a:rPr lang="en-US" dirty="0" err="1"/>
              <a:t>stl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B7613F-842D-468B-99A4-8C4B7DC50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19164"/>
          <a:stretch/>
        </p:blipFill>
        <p:spPr bwMode="auto">
          <a:xfrm>
            <a:off x="6522898" y="2849547"/>
            <a:ext cx="3832957" cy="32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047EC250-DEF2-49AE-BC27-F093831C1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74" y="2849547"/>
            <a:ext cx="4294330" cy="32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5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8CF4-E381-4AAB-990C-743B432A0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 Files to </a:t>
            </a:r>
            <a:r>
              <a:rPr lang="en-US" dirty="0" err="1"/>
              <a:t>Stl</a:t>
            </a:r>
            <a:r>
              <a:rPr lang="en-US" dirty="0"/>
              <a:t> for 3-D printing - video</a:t>
            </a:r>
          </a:p>
        </p:txBody>
      </p:sp>
      <p:pic>
        <p:nvPicPr>
          <p:cNvPr id="4" name="Online Media 3" title="Save As STLfile">
            <a:hlinkClick r:id="" action="ppaction://media"/>
            <a:extLst>
              <a:ext uri="{FF2B5EF4-FFF2-40B4-BE49-F238E27FC236}">
                <a16:creationId xmlns:a16="http://schemas.microsoft.com/office/drawing/2014/main" id="{426B7E23-87DF-41B7-B3A1-8C3EE858D1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8069" y="1776316"/>
            <a:ext cx="8182133" cy="46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30EB-25A4-41F2-94F7-31B2A1AB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53" y="331067"/>
            <a:ext cx="10131425" cy="1456267"/>
          </a:xfrm>
        </p:spPr>
        <p:txBody>
          <a:bodyPr>
            <a:normAutofit/>
          </a:bodyPr>
          <a:lstStyle/>
          <a:p>
            <a:r>
              <a:rPr lang="en-US" sz="3200" dirty="0"/>
              <a:t>Dremel (3D printer) - Converts </a:t>
            </a:r>
            <a:r>
              <a:rPr lang="en-US" sz="3200" dirty="0" err="1"/>
              <a:t>stl</a:t>
            </a:r>
            <a:r>
              <a:rPr lang="en-US" sz="3200" dirty="0"/>
              <a:t> file to </a:t>
            </a:r>
            <a:r>
              <a:rPr lang="en-US" sz="3200" dirty="0" err="1"/>
              <a:t>gcode</a:t>
            </a:r>
            <a:endParaRPr lang="en-US" sz="3200" dirty="0"/>
          </a:p>
        </p:txBody>
      </p:sp>
      <p:pic>
        <p:nvPicPr>
          <p:cNvPr id="4" name="Online Media 3" title="stl To Gcode">
            <a:hlinkClick r:id="" action="ppaction://media"/>
            <a:extLst>
              <a:ext uri="{FF2B5EF4-FFF2-40B4-BE49-F238E27FC236}">
                <a16:creationId xmlns:a16="http://schemas.microsoft.com/office/drawing/2014/main" id="{B1B940B4-6B01-48F5-BD24-B0E62E3A2B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97665" y="1397791"/>
            <a:ext cx="9553460" cy="5373821"/>
          </a:xfrm>
          <a:prstGeom prst="rect">
            <a:avLst/>
          </a:prstGeom>
        </p:spPr>
      </p:pic>
      <p:sp>
        <p:nvSpPr>
          <p:cNvPr id="5" name="Oval 4">
            <a:hlinkClick r:id="rId4" action="ppaction://hlinksldjump" tooltip="Return to Summary"/>
            <a:extLst>
              <a:ext uri="{FF2B5EF4-FFF2-40B4-BE49-F238E27FC236}">
                <a16:creationId xmlns:a16="http://schemas.microsoft.com/office/drawing/2014/main" id="{CC4BB518-8CFC-492B-B7F1-D6749F2F17F0}"/>
              </a:ext>
            </a:extLst>
          </p:cNvPr>
          <p:cNvSpPr/>
          <p:nvPr/>
        </p:nvSpPr>
        <p:spPr>
          <a:xfrm>
            <a:off x="10163323" y="6019800"/>
            <a:ext cx="1307805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615234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BE28-3F16-4174-96BA-E8FE9607D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D8883-5FBB-4DC6-ABAA-A9A39ACB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769388"/>
            <a:ext cx="10131425" cy="364913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Describing what is 3-D printing (</a:t>
            </a:r>
            <a:r>
              <a:rPr lang="en-US" dirty="0">
                <a:hlinkClick r:id="rId2" action="ppaction://hlinksldjump" tooltip="Describe 3-D printing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3-D Printing – additive manufacturing process (</a:t>
            </a:r>
            <a:r>
              <a:rPr lang="en-US" dirty="0">
                <a:hlinkClick r:id="rId3" action="ppaction://hlinksldjump" tooltip="3-D Printing -additive process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Designing on a computer changes the way we create (</a:t>
            </a:r>
            <a:r>
              <a:rPr lang="en-US" dirty="0">
                <a:hlinkClick r:id="rId4" action="ppaction://hlinksldjump" tooltip="Designing on a computer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Importance of 3-D printing (</a:t>
            </a:r>
            <a:r>
              <a:rPr lang="en-US" dirty="0">
                <a:hlinkClick r:id="rId5" action="ppaction://hlinksldjump" tooltip="Impotance of 3-D printing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Materials and products (</a:t>
            </a:r>
            <a:r>
              <a:rPr lang="en-US" dirty="0">
                <a:hlinkClick r:id="rId6" action="ppaction://hlinksldjump" tooltip="Materials and Products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Creating a 3-D model (</a:t>
            </a:r>
            <a:r>
              <a:rPr lang="en-US" dirty="0">
                <a:hlinkClick r:id="rId7" action="ppaction://hlinksldjump" tooltip="Creating a 3-D model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3-Dimensional files – </a:t>
            </a:r>
            <a:r>
              <a:rPr lang="en-US" u="sng" dirty="0" err="1"/>
              <a:t>ST</a:t>
            </a:r>
            <a:r>
              <a:rPr lang="en-US" dirty="0" err="1"/>
              <a:t>ereo</a:t>
            </a:r>
            <a:r>
              <a:rPr lang="en-US" u="sng" dirty="0" err="1"/>
              <a:t>L</a:t>
            </a:r>
            <a:r>
              <a:rPr lang="en-US" dirty="0" err="1"/>
              <a:t>ithographic</a:t>
            </a:r>
            <a:r>
              <a:rPr lang="en-US" dirty="0"/>
              <a:t> or STL (</a:t>
            </a:r>
            <a:r>
              <a:rPr lang="en-US" dirty="0">
                <a:hlinkClick r:id="rId8" action="ppaction://hlinksldjump" tooltip="3-Dimensional file STL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Creating a 3-D design and exporting (</a:t>
            </a:r>
            <a:r>
              <a:rPr lang="en-US" dirty="0">
                <a:hlinkClick r:id="rId9" action="ppaction://hlinksldjump" tooltip="Create STL file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Preparing to print a 3-D product (</a:t>
            </a:r>
            <a:r>
              <a:rPr lang="en-US" dirty="0">
                <a:hlinkClick r:id="rId10" action="ppaction://hlinksldjump" tooltip="Preparing and slicing 3-D model"/>
              </a:rPr>
              <a:t>Link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55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9825-BC0D-4474-A4EA-171F21F0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27137-3377-49EE-8B59-5F45BD928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10 Examples of How 3-D Printing Is Changing Consumer Products</a:t>
            </a:r>
            <a:endParaRPr lang="en-US" dirty="0"/>
          </a:p>
          <a:p>
            <a:r>
              <a:rPr lang="en-US" dirty="0">
                <a:hlinkClick r:id="rId3"/>
              </a:rPr>
              <a:t>Autodesk Inventor - Education License</a:t>
            </a:r>
            <a:r>
              <a:rPr lang="en-US" dirty="0"/>
              <a:t> – 3-D design and modeling software</a:t>
            </a:r>
          </a:p>
          <a:p>
            <a:r>
              <a:rPr lang="en-US" dirty="0" err="1">
                <a:hlinkClick r:id="rId4"/>
              </a:rPr>
              <a:t>TinkerCAD</a:t>
            </a:r>
            <a:r>
              <a:rPr lang="en-US" dirty="0">
                <a:hlinkClick r:id="rId4"/>
              </a:rPr>
              <a:t> 3-D app</a:t>
            </a:r>
            <a:r>
              <a:rPr lang="en-US" dirty="0"/>
              <a:t> – Free easy-to-use online app for 3-D design for teachers, kids and hobbyists</a:t>
            </a:r>
          </a:p>
        </p:txBody>
      </p:sp>
    </p:spTree>
    <p:extLst>
      <p:ext uri="{BB962C8B-B14F-4D97-AF65-F5344CB8AC3E}">
        <p14:creationId xmlns:p14="http://schemas.microsoft.com/office/powerpoint/2010/main" val="208774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53B40-4458-4901-8C62-2F03A39A1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An overview of 3-D printing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9170-3E27-4402-A385-7362D3266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800" dirty="0"/>
              <a:t>Objectives</a:t>
            </a:r>
          </a:p>
          <a:p>
            <a:r>
              <a:rPr lang="en-US" dirty="0"/>
              <a:t>Describe or explain what 3-D modeling is.</a:t>
            </a:r>
          </a:p>
          <a:p>
            <a:r>
              <a:rPr lang="en-US" dirty="0"/>
              <a:t>Briefly highlight the 3-D printing process.</a:t>
            </a:r>
          </a:p>
          <a:p>
            <a:r>
              <a:rPr lang="en-US" dirty="0"/>
              <a:t>Explain the concept of an “additive” manufacturing process.</a:t>
            </a:r>
          </a:p>
          <a:p>
            <a:r>
              <a:rPr lang="en-US" dirty="0"/>
              <a:t>Describe why 3-D printing is an important industrial process.</a:t>
            </a:r>
          </a:p>
          <a:p>
            <a:r>
              <a:rPr lang="en-US" dirty="0"/>
              <a:t>State 3 examples of 3-D printed products.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4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124D-A7C6-43FC-8DE4-CCBD5EAD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3-D Printing?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407CC-A889-46CB-8E04-12399FE6F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Processes used to create a three-dimensional object in which layers of material are formed under computer control to create an object.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Additive process – building by adding material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Produced from 3-D model or data</a:t>
            </a:r>
          </a:p>
        </p:txBody>
      </p:sp>
      <p:sp>
        <p:nvSpPr>
          <p:cNvPr id="4" name="Oval 3">
            <a:hlinkClick r:id="rId2" action="ppaction://hlinksldjump" tooltip="Return to Summary"/>
            <a:extLst>
              <a:ext uri="{FF2B5EF4-FFF2-40B4-BE49-F238E27FC236}">
                <a16:creationId xmlns:a16="http://schemas.microsoft.com/office/drawing/2014/main" id="{CF058B3E-A768-421C-BD94-A9E4EBF6BC86}"/>
              </a:ext>
            </a:extLst>
          </p:cNvPr>
          <p:cNvSpPr/>
          <p:nvPr/>
        </p:nvSpPr>
        <p:spPr>
          <a:xfrm>
            <a:off x="10163323" y="6019800"/>
            <a:ext cx="1307805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2390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A8009-7FA0-41B9-A213-CC6F81CA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printing – Additive manufacturing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3CE86-2172-49BE-84A3-5072F6A6F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 is an additive manufacturing that emphasizes the transformation of a 3-dimensional (3-D) design model, typically specified as a 3-D CAD (Computer Aided Design) model file, is directly and automatically fabricated via a machine, such as a 3-D Printer, without the need for any intermediate manufacturing processes.</a:t>
            </a:r>
          </a:p>
        </p:txBody>
      </p:sp>
      <p:sp>
        <p:nvSpPr>
          <p:cNvPr id="4" name="Oval 3">
            <a:hlinkClick r:id="rId2" action="ppaction://hlinksldjump" tooltip="Return to Summary"/>
            <a:extLst>
              <a:ext uri="{FF2B5EF4-FFF2-40B4-BE49-F238E27FC236}">
                <a16:creationId xmlns:a16="http://schemas.microsoft.com/office/drawing/2014/main" id="{27DADA50-14F3-4550-803B-F01E7A00C758}"/>
              </a:ext>
            </a:extLst>
          </p:cNvPr>
          <p:cNvSpPr/>
          <p:nvPr/>
        </p:nvSpPr>
        <p:spPr>
          <a:xfrm>
            <a:off x="10163323" y="6019800"/>
            <a:ext cx="1307805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32568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04F3-6F46-40DC-95B6-E395FF48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things happen…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FAD53-030B-4824-A380-3237684D6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…How designing on a computer and putting ideas into virtual files also changes the way we create products. Newer and better products can be designed in a world where people work together to make great things happen.</a:t>
            </a:r>
            <a:r>
              <a:rPr lang="en-US" baseline="30000" dirty="0"/>
              <a:t>1</a:t>
            </a:r>
          </a:p>
        </p:txBody>
      </p:sp>
      <p:sp>
        <p:nvSpPr>
          <p:cNvPr id="4" name="Oval 3">
            <a:hlinkClick r:id="rId2" action="ppaction://hlinksldjump" tooltip="Return to Summary"/>
            <a:extLst>
              <a:ext uri="{FF2B5EF4-FFF2-40B4-BE49-F238E27FC236}">
                <a16:creationId xmlns:a16="http://schemas.microsoft.com/office/drawing/2014/main" id="{E65309C0-4583-4B4C-BFF4-D34461A0006B}"/>
              </a:ext>
            </a:extLst>
          </p:cNvPr>
          <p:cNvSpPr/>
          <p:nvPr/>
        </p:nvSpPr>
        <p:spPr>
          <a:xfrm>
            <a:off x="10163323" y="6019800"/>
            <a:ext cx="1307805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6777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6C55-CD95-4A0C-B46E-A81B76B7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3-D printing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F8697-7882-442F-8E55-CFE6362A1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3-D printing is one of the key future technologies today. </a:t>
            </a:r>
          </a:p>
          <a:p>
            <a:r>
              <a:rPr lang="en-US" dirty="0"/>
              <a:t>The technology enables businesses to cut costs, reduce time to market, produce stronger and lighter parts, improve efficiency, and solve design and production and other challenges.</a:t>
            </a:r>
          </a:p>
          <a:p>
            <a:r>
              <a:rPr lang="en-US" dirty="0"/>
              <a:t>It is important for students to have an understanding of the technology in the 21st century global economy.</a:t>
            </a:r>
          </a:p>
          <a:p>
            <a:r>
              <a:rPr lang="en-US" i="1" dirty="0"/>
              <a:t>Simply… Today’s Students - Tomorrow’s Workforce</a:t>
            </a:r>
          </a:p>
        </p:txBody>
      </p:sp>
      <p:sp>
        <p:nvSpPr>
          <p:cNvPr id="4" name="Oval 3">
            <a:hlinkClick r:id="rId2" action="ppaction://hlinksldjump" tooltip="Return to Summary"/>
            <a:extLst>
              <a:ext uri="{FF2B5EF4-FFF2-40B4-BE49-F238E27FC236}">
                <a16:creationId xmlns:a16="http://schemas.microsoft.com/office/drawing/2014/main" id="{F7E7815B-D58C-4965-905A-08CBEE088698}"/>
              </a:ext>
            </a:extLst>
          </p:cNvPr>
          <p:cNvSpPr/>
          <p:nvPr/>
        </p:nvSpPr>
        <p:spPr>
          <a:xfrm>
            <a:off x="10163323" y="6019800"/>
            <a:ext cx="1307805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00571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C22B0-7405-4BB2-BDF7-B2736574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Dremel Desk Top 3-D Printer</a:t>
            </a:r>
          </a:p>
        </p:txBody>
      </p:sp>
      <p:pic>
        <p:nvPicPr>
          <p:cNvPr id="9" name="Content Placeholder 8" descr="A picture containing indoor, office&#10;&#10;Description automatically generated">
            <a:extLst>
              <a:ext uri="{FF2B5EF4-FFF2-40B4-BE49-F238E27FC236}">
                <a16:creationId xmlns:a16="http://schemas.microsoft.com/office/drawing/2014/main" id="{99D8B1CB-143C-4C52-8762-635E25E0D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7519" y="2141538"/>
            <a:ext cx="7347986" cy="364966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AD075-4AEF-439C-AEF8-8094D22F6CCB}"/>
              </a:ext>
            </a:extLst>
          </p:cNvPr>
          <p:cNvSpPr txBox="1"/>
          <p:nvPr/>
        </p:nvSpPr>
        <p:spPr>
          <a:xfrm>
            <a:off x="434697" y="4207359"/>
            <a:ext cx="1642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Filament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9427-913E-4C5C-B9BA-1B53FA12BD23}"/>
              </a:ext>
            </a:extLst>
          </p:cNvPr>
          <p:cNvSpPr txBox="1"/>
          <p:nvPr/>
        </p:nvSpPr>
        <p:spPr>
          <a:xfrm>
            <a:off x="9425505" y="4499746"/>
            <a:ext cx="1861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Computer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E52B5-EABD-4281-B9C0-5F1D02FA8F84}"/>
              </a:ext>
            </a:extLst>
          </p:cNvPr>
          <p:cNvSpPr txBox="1"/>
          <p:nvPr/>
        </p:nvSpPr>
        <p:spPr>
          <a:xfrm>
            <a:off x="8099693" y="2551837"/>
            <a:ext cx="1325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31379-E69E-4422-891D-AF9631C814C9}"/>
              </a:ext>
            </a:extLst>
          </p:cNvPr>
          <p:cNvSpPr txBox="1"/>
          <p:nvPr/>
        </p:nvSpPr>
        <p:spPr>
          <a:xfrm>
            <a:off x="5549493" y="3136612"/>
            <a:ext cx="2172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Printed Part</a:t>
            </a:r>
          </a:p>
        </p:txBody>
      </p:sp>
    </p:spTree>
    <p:extLst>
      <p:ext uri="{BB962C8B-B14F-4D97-AF65-F5344CB8AC3E}">
        <p14:creationId xmlns:p14="http://schemas.microsoft.com/office/powerpoint/2010/main" val="162271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A199-CA53-4E7F-AE6F-9665F1EF4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printing –materials and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2F797-9503-46F3-A7C8-B1A28ECC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Basically, anything can be 3-D printed from plastics to metals – gold, silver and even titanium or food</a:t>
            </a:r>
          </a:p>
          <a:p>
            <a:r>
              <a:rPr lang="en-US" dirty="0"/>
              <a:t>Items such as jewelry, dental implants, prosthetic devices, automotive parts, repair parts, human organs (bio-printing), industrial prototypes , shoes and clothing, toys and a host of other products</a:t>
            </a:r>
          </a:p>
        </p:txBody>
      </p:sp>
      <p:sp>
        <p:nvSpPr>
          <p:cNvPr id="4" name="Oval 3">
            <a:hlinkClick r:id="rId2" action="ppaction://hlinksldjump" tooltip="Return to Summary"/>
            <a:extLst>
              <a:ext uri="{FF2B5EF4-FFF2-40B4-BE49-F238E27FC236}">
                <a16:creationId xmlns:a16="http://schemas.microsoft.com/office/drawing/2014/main" id="{400EFEC3-5B19-4428-A20B-CB22CDF88009}"/>
              </a:ext>
            </a:extLst>
          </p:cNvPr>
          <p:cNvSpPr/>
          <p:nvPr/>
        </p:nvSpPr>
        <p:spPr>
          <a:xfrm>
            <a:off x="10163323" y="6019800"/>
            <a:ext cx="1307805" cy="457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12199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D0B5-E5E5-4CD3-B655-3A0349F5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practice in 3-D 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169C1-629B-4F40-8FD3-6FF276178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83650"/>
            <a:ext cx="10684564" cy="18335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/>
              <a:t>Robotics</a:t>
            </a:r>
          </a:p>
          <a:p>
            <a:pPr marL="457200" lvl="1" indent="0">
              <a:buNone/>
            </a:pPr>
            <a:r>
              <a:rPr lang="en-US" dirty="0"/>
              <a:t>A robot is a machine - especially one programmable by a computer - capable of carrying out a complex series of actions automatically.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31CB27-476E-4E38-AFA3-C4E75F0E7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81" y="3812715"/>
            <a:ext cx="3732047" cy="2603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9FDB6-6EDB-43CC-B378-1E3A7D83E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272" y="3809415"/>
            <a:ext cx="2935991" cy="2607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788C7-3DEE-4C07-9CA3-E21E94220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7" y="3809415"/>
            <a:ext cx="3452552" cy="258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83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691</Words>
  <Application>Microsoft Office PowerPoint</Application>
  <PresentationFormat>Widescreen</PresentationFormat>
  <Paragraphs>79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Celestial</vt:lpstr>
      <vt:lpstr>3-D Printing MARRS Workshop Jackson State University </vt:lpstr>
      <vt:lpstr>An overview of 3-D printing</vt:lpstr>
      <vt:lpstr>What is 3-D Printing?</vt:lpstr>
      <vt:lpstr>3-D printing – Additive manufacturing process</vt:lpstr>
      <vt:lpstr>Making things happen…</vt:lpstr>
      <vt:lpstr>Why is 3-D printing important?</vt:lpstr>
      <vt:lpstr>Dremel Desk Top 3-D Printer</vt:lpstr>
      <vt:lpstr>3-D printing –materials and products</vt:lpstr>
      <vt:lpstr>Industrial practice in 3-D printing</vt:lpstr>
      <vt:lpstr>3-D Design and Printing in this workshop</vt:lpstr>
      <vt:lpstr>Unlock educational access to Autodesk products </vt:lpstr>
      <vt:lpstr>Autodesk Inventor – Create a 3-D model</vt:lpstr>
      <vt:lpstr>3-D Modeling file – Rover Platform</vt:lpstr>
      <vt:lpstr>Rover Motor Plate – 3-D STL file</vt:lpstr>
      <vt:lpstr>Create stl file for 3-D printing</vt:lpstr>
      <vt:lpstr>Convert Files to Stl for 3-D printing - video</vt:lpstr>
      <vt:lpstr>Dremel (3D printer) - Converts stl file to gcode</vt:lpstr>
      <vt:lpstr>Summary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MARRS Workshop Jackson State University </dc:title>
  <dc:creator>Walter</dc:creator>
  <cp:lastModifiedBy>Jao, Feng</cp:lastModifiedBy>
  <cp:revision>13</cp:revision>
  <dcterms:created xsi:type="dcterms:W3CDTF">2020-12-27T14:55:38Z</dcterms:created>
  <dcterms:modified xsi:type="dcterms:W3CDTF">2021-01-17T18:28:13Z</dcterms:modified>
</cp:coreProperties>
</file>